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744" r:id="rId3"/>
    <p:sldId id="749" r:id="rId4"/>
    <p:sldId id="748" r:id="rId5"/>
    <p:sldId id="745" r:id="rId6"/>
    <p:sldId id="746" r:id="rId7"/>
    <p:sldId id="747" r:id="rId8"/>
    <p:sldId id="751" r:id="rId9"/>
    <p:sldId id="750" r:id="rId10"/>
    <p:sldId id="752" r:id="rId11"/>
    <p:sldId id="795" r:id="rId12"/>
    <p:sldId id="796" r:id="rId13"/>
    <p:sldId id="797" r:id="rId14"/>
    <p:sldId id="798" r:id="rId15"/>
    <p:sldId id="799" r:id="rId16"/>
    <p:sldId id="814" r:id="rId17"/>
    <p:sldId id="800" r:id="rId18"/>
    <p:sldId id="758" r:id="rId19"/>
    <p:sldId id="801" r:id="rId20"/>
    <p:sldId id="802" r:id="rId21"/>
    <p:sldId id="803" r:id="rId22"/>
    <p:sldId id="757" r:id="rId23"/>
    <p:sldId id="804" r:id="rId24"/>
    <p:sldId id="753" r:id="rId25"/>
    <p:sldId id="760" r:id="rId26"/>
    <p:sldId id="759" r:id="rId27"/>
    <p:sldId id="762" r:id="rId28"/>
    <p:sldId id="761" r:id="rId29"/>
    <p:sldId id="754" r:id="rId30"/>
    <p:sldId id="755" r:id="rId31"/>
    <p:sldId id="756" r:id="rId32"/>
    <p:sldId id="764" r:id="rId33"/>
    <p:sldId id="763" r:id="rId34"/>
    <p:sldId id="765" r:id="rId35"/>
    <p:sldId id="805" r:id="rId36"/>
    <p:sldId id="806" r:id="rId37"/>
    <p:sldId id="807" r:id="rId38"/>
    <p:sldId id="766" r:id="rId39"/>
    <p:sldId id="768" r:id="rId40"/>
    <p:sldId id="767" r:id="rId41"/>
    <p:sldId id="808" r:id="rId42"/>
    <p:sldId id="769" r:id="rId43"/>
    <p:sldId id="809" r:id="rId44"/>
    <p:sldId id="815" r:id="rId45"/>
    <p:sldId id="816" r:id="rId46"/>
    <p:sldId id="817" r:id="rId47"/>
    <p:sldId id="770" r:id="rId48"/>
    <p:sldId id="772" r:id="rId49"/>
    <p:sldId id="771" r:id="rId50"/>
    <p:sldId id="773" r:id="rId51"/>
    <p:sldId id="774" r:id="rId52"/>
    <p:sldId id="776" r:id="rId53"/>
    <p:sldId id="775" r:id="rId54"/>
    <p:sldId id="778" r:id="rId55"/>
    <p:sldId id="777" r:id="rId56"/>
    <p:sldId id="779" r:id="rId57"/>
    <p:sldId id="780" r:id="rId58"/>
    <p:sldId id="781" r:id="rId59"/>
    <p:sldId id="782" r:id="rId60"/>
    <p:sldId id="783" r:id="rId61"/>
    <p:sldId id="784" r:id="rId62"/>
    <p:sldId id="786" r:id="rId63"/>
    <p:sldId id="785" r:id="rId64"/>
    <p:sldId id="787" r:id="rId65"/>
    <p:sldId id="788" r:id="rId66"/>
    <p:sldId id="790" r:id="rId67"/>
    <p:sldId id="811" r:id="rId68"/>
    <p:sldId id="810" r:id="rId69"/>
    <p:sldId id="789" r:id="rId70"/>
    <p:sldId id="812" r:id="rId71"/>
    <p:sldId id="791" r:id="rId72"/>
    <p:sldId id="792" r:id="rId73"/>
    <p:sldId id="793" r:id="rId74"/>
    <p:sldId id="79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2"/>
    <a:srgbClr val="C0C0C0"/>
    <a:srgbClr val="8498BD"/>
    <a:srgbClr val="C2C2C2"/>
    <a:srgbClr val="514870"/>
    <a:srgbClr val="FFFFFF"/>
    <a:srgbClr val="FFFDFF"/>
    <a:srgbClr val="D2D0D2"/>
    <a:srgbClr val="D5D3D5"/>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84" autoAdjust="0"/>
  </p:normalViewPr>
  <p:slideViewPr>
    <p:cSldViewPr snapToGrid="0">
      <p:cViewPr varScale="1">
        <p:scale>
          <a:sx n="105" d="100"/>
          <a:sy n="105"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1C9E1182-6277-43A7-837D-71BBADE35AB7}"/>
    <pc:docChg chg="custSel modSld">
      <pc:chgData name="Mamdouh Alenezi" userId="aaa25a7cb57ba53e" providerId="LiveId" clId="{1C9E1182-6277-43A7-837D-71BBADE35AB7}" dt="2022-04-01T02:45:00.476" v="0" actId="313"/>
      <pc:docMkLst>
        <pc:docMk/>
      </pc:docMkLst>
      <pc:sldChg chg="modSp mod">
        <pc:chgData name="Mamdouh Alenezi" userId="aaa25a7cb57ba53e" providerId="LiveId" clId="{1C9E1182-6277-43A7-837D-71BBADE35AB7}" dt="2022-04-01T02:45:00.476" v="0" actId="313"/>
        <pc:sldMkLst>
          <pc:docMk/>
          <pc:sldMk cId="2924300342" sldId="495"/>
        </pc:sldMkLst>
        <pc:spChg chg="mod">
          <ac:chgData name="Mamdouh Alenezi" userId="aaa25a7cb57ba53e" providerId="LiveId" clId="{1C9E1182-6277-43A7-837D-71BBADE35AB7}" dt="2022-04-01T02:45:00.476" v="0" actId="313"/>
          <ac:spMkLst>
            <pc:docMk/>
            <pc:sldMk cId="2924300342" sldId="495"/>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1E7F9-B489-49A7-8874-95F5A08DD54B}"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US"/>
        </a:p>
      </dgm:t>
    </dgm:pt>
    <dgm:pt modelId="{5DA2B24A-3927-4C85-A82C-4E7ED8DAB0CD}">
      <dgm:prSet phldrT="[Text]"/>
      <dgm:spPr/>
      <dgm:t>
        <a:bodyPr/>
        <a:lstStyle/>
        <a:p>
          <a:r>
            <a:rPr lang="en-US" dirty="0">
              <a:latin typeface="Candara" panose="020E0502030303020204" pitchFamily="34" charset="0"/>
            </a:rPr>
            <a:t>1: Define the market</a:t>
          </a:r>
        </a:p>
      </dgm:t>
    </dgm:pt>
    <dgm:pt modelId="{C529886A-7756-4CAA-B3A3-EB6FEA183AEB}" type="parTrans" cxnId="{CEBCF553-1925-4F85-AFE7-866D50B750B9}">
      <dgm:prSet/>
      <dgm:spPr/>
      <dgm:t>
        <a:bodyPr/>
        <a:lstStyle/>
        <a:p>
          <a:endParaRPr lang="en-US">
            <a:latin typeface="Candara" panose="020E0502030303020204" pitchFamily="34" charset="0"/>
          </a:endParaRPr>
        </a:p>
      </dgm:t>
    </dgm:pt>
    <dgm:pt modelId="{4FFB2333-0655-4143-B6C3-B4FE473B78F1}" type="sibTrans" cxnId="{CEBCF553-1925-4F85-AFE7-866D50B750B9}">
      <dgm:prSet/>
      <dgm:spPr/>
      <dgm:t>
        <a:bodyPr/>
        <a:lstStyle/>
        <a:p>
          <a:endParaRPr lang="en-US">
            <a:latin typeface="Candara" panose="020E0502030303020204" pitchFamily="34" charset="0"/>
          </a:endParaRPr>
        </a:p>
      </dgm:t>
    </dgm:pt>
    <dgm:pt modelId="{6A4BF584-7B2F-48D2-A6DB-2A15B1F3F83D}">
      <dgm:prSet/>
      <dgm:spPr/>
      <dgm:t>
        <a:bodyPr/>
        <a:lstStyle/>
        <a:p>
          <a:r>
            <a:rPr lang="en-US" dirty="0">
              <a:latin typeface="Candara" panose="020E0502030303020204" pitchFamily="34" charset="0"/>
            </a:rPr>
            <a:t>2: Identify the criteria</a:t>
          </a:r>
        </a:p>
      </dgm:t>
    </dgm:pt>
    <dgm:pt modelId="{0ABA6488-5635-41BE-A655-7EC7E84B57CA}" type="parTrans" cxnId="{1B02575C-9AB9-4E94-BC3A-69BCCEA88452}">
      <dgm:prSet/>
      <dgm:spPr/>
      <dgm:t>
        <a:bodyPr/>
        <a:lstStyle/>
        <a:p>
          <a:endParaRPr lang="en-US">
            <a:latin typeface="Candara" panose="020E0502030303020204" pitchFamily="34" charset="0"/>
          </a:endParaRPr>
        </a:p>
      </dgm:t>
    </dgm:pt>
    <dgm:pt modelId="{FB17C717-E547-4CBD-B664-4123493A5D0E}" type="sibTrans" cxnId="{1B02575C-9AB9-4E94-BC3A-69BCCEA88452}">
      <dgm:prSet/>
      <dgm:spPr/>
      <dgm:t>
        <a:bodyPr/>
        <a:lstStyle/>
        <a:p>
          <a:endParaRPr lang="en-US">
            <a:latin typeface="Candara" panose="020E0502030303020204" pitchFamily="34" charset="0"/>
          </a:endParaRPr>
        </a:p>
      </dgm:t>
    </dgm:pt>
    <dgm:pt modelId="{64A3D417-F6AE-4113-AA5D-B4264568ADB4}">
      <dgm:prSet/>
      <dgm:spPr/>
      <dgm:t>
        <a:bodyPr/>
        <a:lstStyle/>
        <a:p>
          <a:r>
            <a:rPr lang="en-US" dirty="0">
              <a:latin typeface="Candara" panose="020E0502030303020204" pitchFamily="34" charset="0"/>
            </a:rPr>
            <a:t>3: Group the market</a:t>
          </a:r>
        </a:p>
      </dgm:t>
    </dgm:pt>
    <dgm:pt modelId="{CC42755A-1639-42E8-A75A-66F373F6DDDE}" type="parTrans" cxnId="{72AD6BA9-234D-4A5A-95D3-4E6D5D086905}">
      <dgm:prSet/>
      <dgm:spPr/>
      <dgm:t>
        <a:bodyPr/>
        <a:lstStyle/>
        <a:p>
          <a:endParaRPr lang="en-US">
            <a:latin typeface="Candara" panose="020E0502030303020204" pitchFamily="34" charset="0"/>
          </a:endParaRPr>
        </a:p>
      </dgm:t>
    </dgm:pt>
    <dgm:pt modelId="{E3E28476-3E44-4067-AB56-C1D7C05C6090}" type="sibTrans" cxnId="{72AD6BA9-234D-4A5A-95D3-4E6D5D086905}">
      <dgm:prSet/>
      <dgm:spPr/>
      <dgm:t>
        <a:bodyPr/>
        <a:lstStyle/>
        <a:p>
          <a:endParaRPr lang="en-US">
            <a:latin typeface="Candara" panose="020E0502030303020204" pitchFamily="34" charset="0"/>
          </a:endParaRPr>
        </a:p>
      </dgm:t>
    </dgm:pt>
    <dgm:pt modelId="{44782014-1FDA-42BE-90C7-4B4E9525D4CA}">
      <dgm:prSet/>
      <dgm:spPr/>
      <dgm:t>
        <a:bodyPr/>
        <a:lstStyle/>
        <a:p>
          <a:r>
            <a:rPr lang="en-US" dirty="0">
              <a:latin typeface="Candara" panose="020E0502030303020204" pitchFamily="34" charset="0"/>
            </a:rPr>
            <a:t>4: Analyze the segments</a:t>
          </a:r>
        </a:p>
      </dgm:t>
    </dgm:pt>
    <dgm:pt modelId="{B2B38442-8982-4650-997A-41F004161CC2}" type="parTrans" cxnId="{64577265-FC60-45C5-9254-563EDF3DCB67}">
      <dgm:prSet/>
      <dgm:spPr/>
      <dgm:t>
        <a:bodyPr/>
        <a:lstStyle/>
        <a:p>
          <a:endParaRPr lang="en-US">
            <a:latin typeface="Candara" panose="020E0502030303020204" pitchFamily="34" charset="0"/>
          </a:endParaRPr>
        </a:p>
      </dgm:t>
    </dgm:pt>
    <dgm:pt modelId="{E7BA395C-305A-452F-AD76-CFE3BD495303}" type="sibTrans" cxnId="{64577265-FC60-45C5-9254-563EDF3DCB67}">
      <dgm:prSet/>
      <dgm:spPr/>
      <dgm:t>
        <a:bodyPr/>
        <a:lstStyle/>
        <a:p>
          <a:endParaRPr lang="en-US">
            <a:latin typeface="Candara" panose="020E0502030303020204" pitchFamily="34" charset="0"/>
          </a:endParaRPr>
        </a:p>
      </dgm:t>
    </dgm:pt>
    <dgm:pt modelId="{69414D9C-21B1-4309-93A8-E1067808376E}">
      <dgm:prSet/>
      <dgm:spPr/>
      <dgm:t>
        <a:bodyPr/>
        <a:lstStyle/>
        <a:p>
          <a:r>
            <a:rPr lang="en-US" dirty="0">
              <a:latin typeface="Candara" panose="020E0502030303020204" pitchFamily="34" charset="0"/>
            </a:rPr>
            <a:t>5: Choose the target segment</a:t>
          </a:r>
        </a:p>
      </dgm:t>
    </dgm:pt>
    <dgm:pt modelId="{70EAD845-8C08-402D-A432-578EB9BA1D62}" type="parTrans" cxnId="{15761B6C-D5FD-4DBD-9BAA-5B1DAB747D15}">
      <dgm:prSet/>
      <dgm:spPr/>
      <dgm:t>
        <a:bodyPr/>
        <a:lstStyle/>
        <a:p>
          <a:endParaRPr lang="en-US">
            <a:latin typeface="Candara" panose="020E0502030303020204" pitchFamily="34" charset="0"/>
          </a:endParaRPr>
        </a:p>
      </dgm:t>
    </dgm:pt>
    <dgm:pt modelId="{DB3400CE-E54C-491A-B9EE-7D15CBDEDF6E}" type="sibTrans" cxnId="{15761B6C-D5FD-4DBD-9BAA-5B1DAB747D15}">
      <dgm:prSet/>
      <dgm:spPr/>
      <dgm:t>
        <a:bodyPr/>
        <a:lstStyle/>
        <a:p>
          <a:endParaRPr lang="en-US">
            <a:latin typeface="Candara" panose="020E0502030303020204" pitchFamily="34" charset="0"/>
          </a:endParaRPr>
        </a:p>
      </dgm:t>
    </dgm:pt>
    <dgm:pt modelId="{DB016D42-6DD5-4F25-B8CF-F01DCC674300}" type="pres">
      <dgm:prSet presAssocID="{8261E7F9-B489-49A7-8874-95F5A08DD54B}" presName="Name0" presStyleCnt="0">
        <dgm:presLayoutVars>
          <dgm:dir/>
          <dgm:resizeHandles val="exact"/>
        </dgm:presLayoutVars>
      </dgm:prSet>
      <dgm:spPr/>
    </dgm:pt>
    <dgm:pt modelId="{01C22563-08FF-499A-B01D-D131F9D092D8}" type="pres">
      <dgm:prSet presAssocID="{5DA2B24A-3927-4C85-A82C-4E7ED8DAB0CD}" presName="node" presStyleLbl="node1" presStyleIdx="0" presStyleCnt="5">
        <dgm:presLayoutVars>
          <dgm:bulletEnabled val="1"/>
        </dgm:presLayoutVars>
      </dgm:prSet>
      <dgm:spPr/>
    </dgm:pt>
    <dgm:pt modelId="{289D7CE9-88EE-42D5-A42D-AD4B70A8ED3F}" type="pres">
      <dgm:prSet presAssocID="{4FFB2333-0655-4143-B6C3-B4FE473B78F1}" presName="sibTrans" presStyleCnt="0"/>
      <dgm:spPr/>
    </dgm:pt>
    <dgm:pt modelId="{5FC488EE-16DB-4EA0-A150-747721C2144F}" type="pres">
      <dgm:prSet presAssocID="{6A4BF584-7B2F-48D2-A6DB-2A15B1F3F83D}" presName="node" presStyleLbl="node1" presStyleIdx="1" presStyleCnt="5">
        <dgm:presLayoutVars>
          <dgm:bulletEnabled val="1"/>
        </dgm:presLayoutVars>
      </dgm:prSet>
      <dgm:spPr/>
    </dgm:pt>
    <dgm:pt modelId="{E7800957-5A66-4E2A-9DEB-2784C6D75F44}" type="pres">
      <dgm:prSet presAssocID="{FB17C717-E547-4CBD-B664-4123493A5D0E}" presName="sibTrans" presStyleCnt="0"/>
      <dgm:spPr/>
    </dgm:pt>
    <dgm:pt modelId="{916D8EC2-96C5-4ADA-82D6-A20582794764}" type="pres">
      <dgm:prSet presAssocID="{64A3D417-F6AE-4113-AA5D-B4264568ADB4}" presName="node" presStyleLbl="node1" presStyleIdx="2" presStyleCnt="5">
        <dgm:presLayoutVars>
          <dgm:bulletEnabled val="1"/>
        </dgm:presLayoutVars>
      </dgm:prSet>
      <dgm:spPr/>
    </dgm:pt>
    <dgm:pt modelId="{0E6254F9-4540-41C6-9E0D-8C1248F01728}" type="pres">
      <dgm:prSet presAssocID="{E3E28476-3E44-4067-AB56-C1D7C05C6090}" presName="sibTrans" presStyleCnt="0"/>
      <dgm:spPr/>
    </dgm:pt>
    <dgm:pt modelId="{6727627C-755F-41E0-B167-B825EBCCD782}" type="pres">
      <dgm:prSet presAssocID="{44782014-1FDA-42BE-90C7-4B4E9525D4CA}" presName="node" presStyleLbl="node1" presStyleIdx="3" presStyleCnt="5">
        <dgm:presLayoutVars>
          <dgm:bulletEnabled val="1"/>
        </dgm:presLayoutVars>
      </dgm:prSet>
      <dgm:spPr/>
    </dgm:pt>
    <dgm:pt modelId="{2470998B-ADFB-45B3-90D2-D2819E6945AA}" type="pres">
      <dgm:prSet presAssocID="{E7BA395C-305A-452F-AD76-CFE3BD495303}" presName="sibTrans" presStyleCnt="0"/>
      <dgm:spPr/>
    </dgm:pt>
    <dgm:pt modelId="{8B22EBFF-571A-471C-8460-7D24D35F586F}" type="pres">
      <dgm:prSet presAssocID="{69414D9C-21B1-4309-93A8-E1067808376E}" presName="node" presStyleLbl="node1" presStyleIdx="4" presStyleCnt="5">
        <dgm:presLayoutVars>
          <dgm:bulletEnabled val="1"/>
        </dgm:presLayoutVars>
      </dgm:prSet>
      <dgm:spPr/>
    </dgm:pt>
  </dgm:ptLst>
  <dgm:cxnLst>
    <dgm:cxn modelId="{5B185F2B-B0D3-401D-B562-A57594453C75}" type="presOf" srcId="{5DA2B24A-3927-4C85-A82C-4E7ED8DAB0CD}" destId="{01C22563-08FF-499A-B01D-D131F9D092D8}" srcOrd="0" destOrd="0" presId="urn:microsoft.com/office/officeart/2005/8/layout/hList6"/>
    <dgm:cxn modelId="{1B02575C-9AB9-4E94-BC3A-69BCCEA88452}" srcId="{8261E7F9-B489-49A7-8874-95F5A08DD54B}" destId="{6A4BF584-7B2F-48D2-A6DB-2A15B1F3F83D}" srcOrd="1" destOrd="0" parTransId="{0ABA6488-5635-41BE-A655-7EC7E84B57CA}" sibTransId="{FB17C717-E547-4CBD-B664-4123493A5D0E}"/>
    <dgm:cxn modelId="{64577265-FC60-45C5-9254-563EDF3DCB67}" srcId="{8261E7F9-B489-49A7-8874-95F5A08DD54B}" destId="{44782014-1FDA-42BE-90C7-4B4E9525D4CA}" srcOrd="3" destOrd="0" parTransId="{B2B38442-8982-4650-997A-41F004161CC2}" sibTransId="{E7BA395C-305A-452F-AD76-CFE3BD495303}"/>
    <dgm:cxn modelId="{E2D4174A-80AA-48C1-945D-9B50EDE9946B}" type="presOf" srcId="{69414D9C-21B1-4309-93A8-E1067808376E}" destId="{8B22EBFF-571A-471C-8460-7D24D35F586F}" srcOrd="0" destOrd="0" presId="urn:microsoft.com/office/officeart/2005/8/layout/hList6"/>
    <dgm:cxn modelId="{15761B6C-D5FD-4DBD-9BAA-5B1DAB747D15}" srcId="{8261E7F9-B489-49A7-8874-95F5A08DD54B}" destId="{69414D9C-21B1-4309-93A8-E1067808376E}" srcOrd="4" destOrd="0" parTransId="{70EAD845-8C08-402D-A432-578EB9BA1D62}" sibTransId="{DB3400CE-E54C-491A-B9EE-7D15CBDEDF6E}"/>
    <dgm:cxn modelId="{CEBCF553-1925-4F85-AFE7-866D50B750B9}" srcId="{8261E7F9-B489-49A7-8874-95F5A08DD54B}" destId="{5DA2B24A-3927-4C85-A82C-4E7ED8DAB0CD}" srcOrd="0" destOrd="0" parTransId="{C529886A-7756-4CAA-B3A3-EB6FEA183AEB}" sibTransId="{4FFB2333-0655-4143-B6C3-B4FE473B78F1}"/>
    <dgm:cxn modelId="{E9D3778C-8F03-4CA3-8002-CF7DE7D36AEE}" type="presOf" srcId="{6A4BF584-7B2F-48D2-A6DB-2A15B1F3F83D}" destId="{5FC488EE-16DB-4EA0-A150-747721C2144F}" srcOrd="0" destOrd="0" presId="urn:microsoft.com/office/officeart/2005/8/layout/hList6"/>
    <dgm:cxn modelId="{5E68539C-FDEB-436C-BD5A-48458F149371}" type="presOf" srcId="{8261E7F9-B489-49A7-8874-95F5A08DD54B}" destId="{DB016D42-6DD5-4F25-B8CF-F01DCC674300}" srcOrd="0" destOrd="0" presId="urn:microsoft.com/office/officeart/2005/8/layout/hList6"/>
    <dgm:cxn modelId="{72AD6BA9-234D-4A5A-95D3-4E6D5D086905}" srcId="{8261E7F9-B489-49A7-8874-95F5A08DD54B}" destId="{64A3D417-F6AE-4113-AA5D-B4264568ADB4}" srcOrd="2" destOrd="0" parTransId="{CC42755A-1639-42E8-A75A-66F373F6DDDE}" sibTransId="{E3E28476-3E44-4067-AB56-C1D7C05C6090}"/>
    <dgm:cxn modelId="{9BE476C8-C44E-4104-837D-EA85814CD435}" type="presOf" srcId="{64A3D417-F6AE-4113-AA5D-B4264568ADB4}" destId="{916D8EC2-96C5-4ADA-82D6-A20582794764}" srcOrd="0" destOrd="0" presId="urn:microsoft.com/office/officeart/2005/8/layout/hList6"/>
    <dgm:cxn modelId="{D92D2AEA-CD1B-4683-8CE6-330D419D905D}" type="presOf" srcId="{44782014-1FDA-42BE-90C7-4B4E9525D4CA}" destId="{6727627C-755F-41E0-B167-B825EBCCD782}" srcOrd="0" destOrd="0" presId="urn:microsoft.com/office/officeart/2005/8/layout/hList6"/>
    <dgm:cxn modelId="{7FE1F884-6015-451D-BC3F-9A4572E346B5}" type="presParOf" srcId="{DB016D42-6DD5-4F25-B8CF-F01DCC674300}" destId="{01C22563-08FF-499A-B01D-D131F9D092D8}" srcOrd="0" destOrd="0" presId="urn:microsoft.com/office/officeart/2005/8/layout/hList6"/>
    <dgm:cxn modelId="{B28220F7-E54F-4939-B892-9C6ADF4EAC10}" type="presParOf" srcId="{DB016D42-6DD5-4F25-B8CF-F01DCC674300}" destId="{289D7CE9-88EE-42D5-A42D-AD4B70A8ED3F}" srcOrd="1" destOrd="0" presId="urn:microsoft.com/office/officeart/2005/8/layout/hList6"/>
    <dgm:cxn modelId="{2A585D04-B482-4BF4-8C64-AE45E0355B2D}" type="presParOf" srcId="{DB016D42-6DD5-4F25-B8CF-F01DCC674300}" destId="{5FC488EE-16DB-4EA0-A150-747721C2144F}" srcOrd="2" destOrd="0" presId="urn:microsoft.com/office/officeart/2005/8/layout/hList6"/>
    <dgm:cxn modelId="{F61CC585-EE92-4673-958B-788DB91AC1E8}" type="presParOf" srcId="{DB016D42-6DD5-4F25-B8CF-F01DCC674300}" destId="{E7800957-5A66-4E2A-9DEB-2784C6D75F44}" srcOrd="3" destOrd="0" presId="urn:microsoft.com/office/officeart/2005/8/layout/hList6"/>
    <dgm:cxn modelId="{A73502C8-357D-4C22-973C-CE4D5E0500A0}" type="presParOf" srcId="{DB016D42-6DD5-4F25-B8CF-F01DCC674300}" destId="{916D8EC2-96C5-4ADA-82D6-A20582794764}" srcOrd="4" destOrd="0" presId="urn:microsoft.com/office/officeart/2005/8/layout/hList6"/>
    <dgm:cxn modelId="{5B72355E-B2A4-45D7-B2D6-F368B04CB441}" type="presParOf" srcId="{DB016D42-6DD5-4F25-B8CF-F01DCC674300}" destId="{0E6254F9-4540-41C6-9E0D-8C1248F01728}" srcOrd="5" destOrd="0" presId="urn:microsoft.com/office/officeart/2005/8/layout/hList6"/>
    <dgm:cxn modelId="{5E79F7FC-7461-4FB6-A43D-8FA1529D6CA5}" type="presParOf" srcId="{DB016D42-6DD5-4F25-B8CF-F01DCC674300}" destId="{6727627C-755F-41E0-B167-B825EBCCD782}" srcOrd="6" destOrd="0" presId="urn:microsoft.com/office/officeart/2005/8/layout/hList6"/>
    <dgm:cxn modelId="{0A8A1E02-05C1-48F6-A03E-370F31166DE5}" type="presParOf" srcId="{DB016D42-6DD5-4F25-B8CF-F01DCC674300}" destId="{2470998B-ADFB-45B3-90D2-D2819E6945AA}" srcOrd="7" destOrd="0" presId="urn:microsoft.com/office/officeart/2005/8/layout/hList6"/>
    <dgm:cxn modelId="{2D8A9701-CFF2-48BA-88F1-759CDEADBEE0}" type="presParOf" srcId="{DB016D42-6DD5-4F25-B8CF-F01DCC674300}" destId="{8B22EBFF-571A-471C-8460-7D24D35F586F}"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22563-08FF-499A-B01D-D131F9D092D8}">
      <dsp:nvSpPr>
        <dsp:cNvPr id="0" name=""/>
        <dsp:cNvSpPr/>
      </dsp:nvSpPr>
      <dsp:spPr>
        <a:xfrm rot="16200000">
          <a:off x="-1314765" y="1320088"/>
          <a:ext cx="4507992" cy="186781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5637"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ndara" panose="020E0502030303020204" pitchFamily="34" charset="0"/>
            </a:rPr>
            <a:t>1: Define the market</a:t>
          </a:r>
        </a:p>
      </dsp:txBody>
      <dsp:txXfrm rot="5400000">
        <a:off x="5324" y="901597"/>
        <a:ext cx="1867814" cy="2704796"/>
      </dsp:txXfrm>
    </dsp:sp>
    <dsp:sp modelId="{5FC488EE-16DB-4EA0-A150-747721C2144F}">
      <dsp:nvSpPr>
        <dsp:cNvPr id="0" name=""/>
        <dsp:cNvSpPr/>
      </dsp:nvSpPr>
      <dsp:spPr>
        <a:xfrm rot="16200000">
          <a:off x="693135" y="1320088"/>
          <a:ext cx="4507992" cy="186781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5637"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ndara" panose="020E0502030303020204" pitchFamily="34" charset="0"/>
            </a:rPr>
            <a:t>2: Identify the criteria</a:t>
          </a:r>
        </a:p>
      </dsp:txBody>
      <dsp:txXfrm rot="5400000">
        <a:off x="2013224" y="901597"/>
        <a:ext cx="1867814" cy="2704796"/>
      </dsp:txXfrm>
    </dsp:sp>
    <dsp:sp modelId="{916D8EC2-96C5-4ADA-82D6-A20582794764}">
      <dsp:nvSpPr>
        <dsp:cNvPr id="0" name=""/>
        <dsp:cNvSpPr/>
      </dsp:nvSpPr>
      <dsp:spPr>
        <a:xfrm rot="16200000">
          <a:off x="2701036" y="1320088"/>
          <a:ext cx="4507992" cy="186781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5637"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ndara" panose="020E0502030303020204" pitchFamily="34" charset="0"/>
            </a:rPr>
            <a:t>3: Group the market</a:t>
          </a:r>
        </a:p>
      </dsp:txBody>
      <dsp:txXfrm rot="5400000">
        <a:off x="4021125" y="901597"/>
        <a:ext cx="1867814" cy="2704796"/>
      </dsp:txXfrm>
    </dsp:sp>
    <dsp:sp modelId="{6727627C-755F-41E0-B167-B825EBCCD782}">
      <dsp:nvSpPr>
        <dsp:cNvPr id="0" name=""/>
        <dsp:cNvSpPr/>
      </dsp:nvSpPr>
      <dsp:spPr>
        <a:xfrm rot="16200000">
          <a:off x="4708936" y="1320088"/>
          <a:ext cx="4507992" cy="186781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5637"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ndara" panose="020E0502030303020204" pitchFamily="34" charset="0"/>
            </a:rPr>
            <a:t>4: Analyze the segments</a:t>
          </a:r>
        </a:p>
      </dsp:txBody>
      <dsp:txXfrm rot="5400000">
        <a:off x="6029025" y="901597"/>
        <a:ext cx="1867814" cy="2704796"/>
      </dsp:txXfrm>
    </dsp:sp>
    <dsp:sp modelId="{8B22EBFF-571A-471C-8460-7D24D35F586F}">
      <dsp:nvSpPr>
        <dsp:cNvPr id="0" name=""/>
        <dsp:cNvSpPr/>
      </dsp:nvSpPr>
      <dsp:spPr>
        <a:xfrm rot="16200000">
          <a:off x="6716837" y="1320088"/>
          <a:ext cx="4507992" cy="1867814"/>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5637" bIns="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ndara" panose="020E0502030303020204" pitchFamily="34" charset="0"/>
            </a:rPr>
            <a:t>5: Choose the target segment</a:t>
          </a:r>
        </a:p>
      </dsp:txBody>
      <dsp:txXfrm rot="5400000">
        <a:off x="8036926" y="901597"/>
        <a:ext cx="1867814" cy="270479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213E56-3C1A-435A-851B-5B1F221C2038}"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ftware Development and Entrepreneurship - Peace Child International">
            <a:extLst>
              <a:ext uri="{FF2B5EF4-FFF2-40B4-BE49-F238E27FC236}">
                <a16:creationId xmlns:a16="http://schemas.microsoft.com/office/drawing/2014/main" id="{FA7DDC31-EC59-FF3E-2147-68EA766C55B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36077" y="542338"/>
            <a:ext cx="2346614" cy="11600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6837-4851-4AA6-8AED-554226C981D1}"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D32E1-BB70-4827-BA33-FF5AFC435BE9}"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ext Placeholder 2"/>
          <p:cNvSpPr>
            <a:spLocks noGrp="1"/>
          </p:cNvSpPr>
          <p:nvPr>
            <p:ph type="body" sz="half" idx="1"/>
          </p:nvPr>
        </p:nvSpPr>
        <p:spPr>
          <a:xfrm>
            <a:off x="711200" y="1066801"/>
            <a:ext cx="11176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5651" y="3657601"/>
            <a:ext cx="11131549"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B9EAF6-54F2-4DF5-9C6B-3F6F95B86356}" type="datetime1">
              <a:rPr lang="en-US" smtClean="0"/>
              <a:t>2/7/2024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853037-33FC-4E5E-B16A-0A00968DF2AD}"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8141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5257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D3D64A56-6FF4-479A-8655-719A18A98C4B}" type="datetime1">
              <a:rPr lang="en-US" smtClean="0"/>
              <a:t>2/7/2024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9FC8F-D190-4A56-B0D6-9B17B1CF7D21}"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60878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solidFill>
            <a:srgbClr val="00B2E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61044-FC46-4CBC-9061-59528F4899F3}" type="datetime1">
              <a:rPr lang="en-US" smtClean="0"/>
              <a:t>2/7/2024</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bg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6A08C-77F3-471E-A5C4-1D2068144BAC}"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A7AD1-16F4-44C3-AE32-24C59A599E9D}"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DB4F-4316-4DF5-A229-BC1D787C82A0}" type="datetime1">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6064B7-7A9F-432D-B7B9-6824267AA574}" type="datetime1">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solidFill>
            <a:srgbClr val="00B2E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2/7/2024</a:t>
            </a:fld>
            <a:endParaRPr lang="en-US"/>
          </a:p>
        </p:txBody>
      </p:sp>
      <p:sp>
        <p:nvSpPr>
          <p:cNvPr id="9" name="Chevron 8"/>
          <p:cNvSpPr/>
          <p:nvPr userDrawn="1"/>
        </p:nvSpPr>
        <p:spPr>
          <a:xfrm>
            <a:off x="244267" y="6520960"/>
            <a:ext cx="11232732" cy="282011"/>
          </a:xfrm>
          <a:prstGeom prst="chevr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bg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93A2-B712-486A-8AB5-D41B95D547BE}" type="datetime1">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2F318-F19F-4608-B7EF-F7FB8A482213}"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9CEF8C-69D6-4C3E-B892-F682F307A7B6}"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7C73-4A31-4C17-AFB7-7B8470027787}" type="datetime1">
              <a:rPr lang="en-US" smtClean="0"/>
              <a:t>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315"/>
            <a:ext cx="9144000" cy="2387600"/>
          </a:xfrm>
        </p:spPr>
        <p:txBody>
          <a:bodyPr/>
          <a:lstStyle/>
          <a:p>
            <a:r>
              <a:rPr lang="en-US" dirty="0"/>
              <a:t>Ideation and Design</a:t>
            </a:r>
          </a:p>
        </p:txBody>
      </p:sp>
      <p:sp>
        <p:nvSpPr>
          <p:cNvPr id="3" name="Subtitle 2"/>
          <p:cNvSpPr>
            <a:spLocks noGrp="1"/>
          </p:cNvSpPr>
          <p:nvPr>
            <p:ph type="subTitle" idx="1"/>
          </p:nvPr>
        </p:nvSpPr>
        <p:spPr>
          <a:xfrm>
            <a:off x="1524000" y="4271990"/>
            <a:ext cx="9144000" cy="1655762"/>
          </a:xfrm>
        </p:spPr>
        <p:txBody>
          <a:bodyPr>
            <a:normAutofit/>
          </a:bodyPr>
          <a:lstStyle/>
          <a:p>
            <a:r>
              <a:rPr lang="en-US" sz="2800" dirty="0"/>
              <a:t>SE495: Software Entrepreneurship</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Pain Points and Opportunities</a:t>
            </a:r>
          </a:p>
        </p:txBody>
      </p:sp>
      <p:sp>
        <p:nvSpPr>
          <p:cNvPr id="3" name="Content Placeholder 2"/>
          <p:cNvSpPr>
            <a:spLocks noGrp="1"/>
          </p:cNvSpPr>
          <p:nvPr>
            <p:ph idx="1"/>
          </p:nvPr>
        </p:nvSpPr>
        <p:spPr/>
        <p:txBody>
          <a:bodyPr/>
          <a:lstStyle/>
          <a:p>
            <a:r>
              <a:rPr lang="en-US" dirty="0"/>
              <a:t>Conduct market research to identify pain points and opportunities</a:t>
            </a:r>
          </a:p>
          <a:p>
            <a:r>
              <a:rPr lang="en-US" dirty="0"/>
              <a:t>Analyze industry trends, customer needs, and emerging technologies</a:t>
            </a:r>
          </a:p>
          <a:p>
            <a:r>
              <a:rPr lang="en-US" dirty="0"/>
              <a:t>Look for areas where existing solutions are lacking or inefficient</a:t>
            </a:r>
          </a:p>
          <a:p>
            <a:r>
              <a:rPr lang="en-US" dirty="0"/>
              <a:t>Identify potential opportunities for innovation and disruption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113961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374F-5DAF-49BC-8D14-32F587D63ABD}"/>
              </a:ext>
            </a:extLst>
          </p:cNvPr>
          <p:cNvSpPr>
            <a:spLocks noGrp="1"/>
          </p:cNvSpPr>
          <p:nvPr>
            <p:ph type="title"/>
          </p:nvPr>
        </p:nvSpPr>
        <p:spPr/>
        <p:txBody>
          <a:bodyPr/>
          <a:lstStyle/>
          <a:p>
            <a:r>
              <a:rPr lang="en-US" dirty="0"/>
              <a:t>Identifying Pain Points and Opportunities</a:t>
            </a:r>
          </a:p>
        </p:txBody>
      </p:sp>
      <p:sp>
        <p:nvSpPr>
          <p:cNvPr id="3" name="Content Placeholder 2">
            <a:extLst>
              <a:ext uri="{FF2B5EF4-FFF2-40B4-BE49-F238E27FC236}">
                <a16:creationId xmlns:a16="http://schemas.microsoft.com/office/drawing/2014/main" id="{CF850477-1E16-4086-89EE-6E2FFC03B86C}"/>
              </a:ext>
            </a:extLst>
          </p:cNvPr>
          <p:cNvSpPr>
            <a:spLocks noGrp="1"/>
          </p:cNvSpPr>
          <p:nvPr>
            <p:ph idx="1"/>
          </p:nvPr>
        </p:nvSpPr>
        <p:spPr/>
        <p:txBody>
          <a:bodyPr>
            <a:normAutofit/>
          </a:bodyPr>
          <a:lstStyle/>
          <a:p>
            <a:r>
              <a:rPr lang="en-US" dirty="0"/>
              <a:t>"Food Delivery App“, Pain Point: Ordering Food Hassle</a:t>
            </a:r>
          </a:p>
          <a:p>
            <a:r>
              <a:rPr lang="en-US" dirty="0"/>
              <a:t>Opportunity: Streamlining Food Delivery</a:t>
            </a:r>
          </a:p>
          <a:p>
            <a:pPr lvl="1"/>
            <a:r>
              <a:rPr lang="en-US" dirty="0"/>
              <a:t>Identifying the Pain Point</a:t>
            </a:r>
          </a:p>
          <a:p>
            <a:pPr lvl="2"/>
            <a:r>
              <a:rPr lang="en-US" dirty="0"/>
              <a:t>One common pain point in the food industry is the hassle of ordering food. Customers often face challenges such as long waiting times, busy phone lines, and miscommunication with restaurants when placing orders. This creates frustration and inconvenience for both customers and restaurant owners.</a:t>
            </a:r>
          </a:p>
          <a:p>
            <a:pPr lvl="1"/>
            <a:r>
              <a:rPr lang="en-US" dirty="0"/>
              <a:t>Researching the Pain Point</a:t>
            </a:r>
          </a:p>
          <a:p>
            <a:pPr lvl="2"/>
            <a:r>
              <a:rPr lang="en-US" dirty="0"/>
              <a:t>Conduct market research to gather data and insights about the pain point. Interview potential customers, observe their behavior, and analyze existing food delivery services to understand the specific pain points experienced by users. This research will help validate the magnitude and impact of the identified pain point.</a:t>
            </a:r>
          </a:p>
        </p:txBody>
      </p:sp>
      <p:sp>
        <p:nvSpPr>
          <p:cNvPr id="4" name="Slide Number Placeholder 3">
            <a:extLst>
              <a:ext uri="{FF2B5EF4-FFF2-40B4-BE49-F238E27FC236}">
                <a16:creationId xmlns:a16="http://schemas.microsoft.com/office/drawing/2014/main" id="{6E42C08B-61E0-4F45-A966-669F971A00B6}"/>
              </a:ext>
            </a:extLst>
          </p:cNvPr>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237983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374F-5DAF-49BC-8D14-32F587D63ABD}"/>
              </a:ext>
            </a:extLst>
          </p:cNvPr>
          <p:cNvSpPr>
            <a:spLocks noGrp="1"/>
          </p:cNvSpPr>
          <p:nvPr>
            <p:ph type="title"/>
          </p:nvPr>
        </p:nvSpPr>
        <p:spPr/>
        <p:txBody>
          <a:bodyPr/>
          <a:lstStyle/>
          <a:p>
            <a:r>
              <a:rPr lang="en-US" dirty="0"/>
              <a:t>Identifying Pain Points and Opportunities</a:t>
            </a:r>
          </a:p>
        </p:txBody>
      </p:sp>
      <p:sp>
        <p:nvSpPr>
          <p:cNvPr id="3" name="Content Placeholder 2">
            <a:extLst>
              <a:ext uri="{FF2B5EF4-FFF2-40B4-BE49-F238E27FC236}">
                <a16:creationId xmlns:a16="http://schemas.microsoft.com/office/drawing/2014/main" id="{CF850477-1E16-4086-89EE-6E2FFC03B86C}"/>
              </a:ext>
            </a:extLst>
          </p:cNvPr>
          <p:cNvSpPr>
            <a:spLocks noGrp="1"/>
          </p:cNvSpPr>
          <p:nvPr>
            <p:ph idx="1"/>
          </p:nvPr>
        </p:nvSpPr>
        <p:spPr/>
        <p:txBody>
          <a:bodyPr>
            <a:normAutofit fontScale="85000" lnSpcReduction="10000"/>
          </a:bodyPr>
          <a:lstStyle/>
          <a:p>
            <a:r>
              <a:rPr lang="en-US" dirty="0"/>
              <a:t>"Food Delivery App“, Pain Point: Ordering Food Hassle</a:t>
            </a:r>
          </a:p>
          <a:p>
            <a:r>
              <a:rPr lang="en-US" dirty="0"/>
              <a:t>Identifying Opportunities: Based on the pain point, you can brainstorm potential opportunities for a software solution that addresses the ordering hassle. Here are a few possibilities:</a:t>
            </a:r>
          </a:p>
          <a:p>
            <a:pPr lvl="1"/>
            <a:r>
              <a:rPr lang="en-US" dirty="0"/>
              <a:t>Mobile App with User-Friendly Interface:</a:t>
            </a:r>
          </a:p>
          <a:p>
            <a:pPr lvl="2"/>
            <a:r>
              <a:rPr lang="en-US" dirty="0"/>
              <a:t>Develop a mobile application that allows users to browse menus, place orders, and track deliveries easily. The app should have a user-friendly interface, enabling customers to navigate through various options effortlessly.</a:t>
            </a:r>
          </a:p>
          <a:p>
            <a:pPr lvl="1"/>
            <a:r>
              <a:rPr lang="en-US" dirty="0"/>
              <a:t>Integration with Multiple Restaurants:</a:t>
            </a:r>
          </a:p>
          <a:p>
            <a:pPr lvl="2"/>
            <a:r>
              <a:rPr lang="en-US" dirty="0"/>
              <a:t>Offer a platform that integrates with multiple restaurants, allowing customers to access a wide range of menus and cuisines in one place. This would save customers from the hassle of searching for individual restaurants and menus.</a:t>
            </a:r>
          </a:p>
          <a:p>
            <a:pPr lvl="1"/>
            <a:r>
              <a:rPr lang="en-US" dirty="0"/>
              <a:t>Real-Time Order Tracking:</a:t>
            </a:r>
          </a:p>
          <a:p>
            <a:pPr lvl="2"/>
            <a:r>
              <a:rPr lang="en-US" dirty="0"/>
              <a:t>Implement a real-time order tracking feature, enabling customers to track the progress of their orders from the restaurant to their doorstep. This would provide transparency and peace of mind to customers.</a:t>
            </a:r>
          </a:p>
          <a:p>
            <a:pPr lvl="1"/>
            <a:r>
              <a:rPr lang="en-US" dirty="0"/>
              <a:t>Customization and Personalization:</a:t>
            </a:r>
          </a:p>
          <a:p>
            <a:pPr lvl="2"/>
            <a:r>
              <a:rPr lang="en-US" dirty="0"/>
              <a:t>Provide options for customization and personalization, such as dietary preferences, allergies, and ingredient substitutions. This would cater to the diverse needs of customers, enhancing their overall experience.</a:t>
            </a:r>
          </a:p>
        </p:txBody>
      </p:sp>
      <p:sp>
        <p:nvSpPr>
          <p:cNvPr id="4" name="Slide Number Placeholder 3">
            <a:extLst>
              <a:ext uri="{FF2B5EF4-FFF2-40B4-BE49-F238E27FC236}">
                <a16:creationId xmlns:a16="http://schemas.microsoft.com/office/drawing/2014/main" id="{6E42C08B-61E0-4F45-A966-669F971A00B6}"/>
              </a:ext>
            </a:extLst>
          </p:cNvPr>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376546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374F-5DAF-49BC-8D14-32F587D63ABD}"/>
              </a:ext>
            </a:extLst>
          </p:cNvPr>
          <p:cNvSpPr>
            <a:spLocks noGrp="1"/>
          </p:cNvSpPr>
          <p:nvPr>
            <p:ph type="title"/>
          </p:nvPr>
        </p:nvSpPr>
        <p:spPr/>
        <p:txBody>
          <a:bodyPr/>
          <a:lstStyle/>
          <a:p>
            <a:r>
              <a:rPr lang="en-US" dirty="0"/>
              <a:t>Identifying Pain Points and Opportunities</a:t>
            </a:r>
          </a:p>
        </p:txBody>
      </p:sp>
      <p:sp>
        <p:nvSpPr>
          <p:cNvPr id="3" name="Content Placeholder 2">
            <a:extLst>
              <a:ext uri="{FF2B5EF4-FFF2-40B4-BE49-F238E27FC236}">
                <a16:creationId xmlns:a16="http://schemas.microsoft.com/office/drawing/2014/main" id="{CF850477-1E16-4086-89EE-6E2FFC03B86C}"/>
              </a:ext>
            </a:extLst>
          </p:cNvPr>
          <p:cNvSpPr>
            <a:spLocks noGrp="1"/>
          </p:cNvSpPr>
          <p:nvPr>
            <p:ph idx="1"/>
          </p:nvPr>
        </p:nvSpPr>
        <p:spPr/>
        <p:txBody>
          <a:bodyPr>
            <a:normAutofit/>
          </a:bodyPr>
          <a:lstStyle/>
          <a:p>
            <a:r>
              <a:rPr lang="en-US" dirty="0"/>
              <a:t>"Food Delivery App“, Pain Point: Ordering Food Hassle</a:t>
            </a:r>
          </a:p>
          <a:p>
            <a:r>
              <a:rPr lang="en-US" dirty="0"/>
              <a:t>Validating the Opportunities:</a:t>
            </a:r>
          </a:p>
          <a:p>
            <a:pPr lvl="1"/>
            <a:r>
              <a:rPr lang="en-US" dirty="0"/>
              <a:t>Once potential opportunities are identified, conduct further research to validate their feasibility and potential market demand. This may involve surveying potential customers, conducting focus groups, or analyzing competitor offerings to ensure the viability of the proposed software solution.</a:t>
            </a:r>
          </a:p>
        </p:txBody>
      </p:sp>
      <p:sp>
        <p:nvSpPr>
          <p:cNvPr id="4" name="Slide Number Placeholder 3">
            <a:extLst>
              <a:ext uri="{FF2B5EF4-FFF2-40B4-BE49-F238E27FC236}">
                <a16:creationId xmlns:a16="http://schemas.microsoft.com/office/drawing/2014/main" id="{6E42C08B-61E0-4F45-A966-669F971A00B6}"/>
              </a:ext>
            </a:extLst>
          </p:cNvPr>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22401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7637-794B-4B43-B614-22C4B3111D57}"/>
              </a:ext>
            </a:extLst>
          </p:cNvPr>
          <p:cNvSpPr>
            <a:spLocks noGrp="1"/>
          </p:cNvSpPr>
          <p:nvPr>
            <p:ph type="title"/>
          </p:nvPr>
        </p:nvSpPr>
        <p:spPr/>
        <p:txBody>
          <a:bodyPr/>
          <a:lstStyle/>
          <a:p>
            <a:r>
              <a:rPr lang="en-US" dirty="0"/>
              <a:t>Market Segmentation</a:t>
            </a:r>
          </a:p>
        </p:txBody>
      </p:sp>
      <p:sp>
        <p:nvSpPr>
          <p:cNvPr id="3" name="Content Placeholder 2">
            <a:extLst>
              <a:ext uri="{FF2B5EF4-FFF2-40B4-BE49-F238E27FC236}">
                <a16:creationId xmlns:a16="http://schemas.microsoft.com/office/drawing/2014/main" id="{A4FC4421-5314-4199-B9A5-DFCD77537712}"/>
              </a:ext>
            </a:extLst>
          </p:cNvPr>
          <p:cNvSpPr>
            <a:spLocks noGrp="1"/>
          </p:cNvSpPr>
          <p:nvPr>
            <p:ph idx="1"/>
          </p:nvPr>
        </p:nvSpPr>
        <p:spPr/>
        <p:txBody>
          <a:bodyPr/>
          <a:lstStyle/>
          <a:p>
            <a:r>
              <a:rPr lang="en-US" dirty="0"/>
              <a:t>It is the process of dividing a market into smaller groups of consumers with similar needs or characteristics.</a:t>
            </a:r>
          </a:p>
          <a:p>
            <a:r>
              <a:rPr lang="en-US" dirty="0"/>
              <a:t>It is important since it is key in understanding the market and identifying the target audience.</a:t>
            </a:r>
          </a:p>
          <a:p>
            <a:r>
              <a:rPr lang="en-US" dirty="0"/>
              <a:t>The objective is to identify the specific groups of consumers that your software product will target.</a:t>
            </a:r>
          </a:p>
        </p:txBody>
      </p:sp>
      <p:sp>
        <p:nvSpPr>
          <p:cNvPr id="4" name="Slide Number Placeholder 3">
            <a:extLst>
              <a:ext uri="{FF2B5EF4-FFF2-40B4-BE49-F238E27FC236}">
                <a16:creationId xmlns:a16="http://schemas.microsoft.com/office/drawing/2014/main" id="{949EEECA-DD88-4F6E-B6B9-79E211DBD9D6}"/>
              </a:ext>
            </a:extLst>
          </p:cNvPr>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364567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7637-794B-4B43-B614-22C4B3111D57}"/>
              </a:ext>
            </a:extLst>
          </p:cNvPr>
          <p:cNvSpPr>
            <a:spLocks noGrp="1"/>
          </p:cNvSpPr>
          <p:nvPr>
            <p:ph type="title"/>
          </p:nvPr>
        </p:nvSpPr>
        <p:spPr/>
        <p:txBody>
          <a:bodyPr/>
          <a:lstStyle/>
          <a:p>
            <a:r>
              <a:rPr lang="en-US" dirty="0"/>
              <a:t>Market Segmentation</a:t>
            </a:r>
          </a:p>
        </p:txBody>
      </p:sp>
      <p:sp>
        <p:nvSpPr>
          <p:cNvPr id="3" name="Content Placeholder 2">
            <a:extLst>
              <a:ext uri="{FF2B5EF4-FFF2-40B4-BE49-F238E27FC236}">
                <a16:creationId xmlns:a16="http://schemas.microsoft.com/office/drawing/2014/main" id="{A4FC4421-5314-4199-B9A5-DFCD77537712}"/>
              </a:ext>
            </a:extLst>
          </p:cNvPr>
          <p:cNvSpPr>
            <a:spLocks noGrp="1"/>
          </p:cNvSpPr>
          <p:nvPr>
            <p:ph idx="1"/>
          </p:nvPr>
        </p:nvSpPr>
        <p:spPr/>
        <p:txBody>
          <a:bodyPr>
            <a:normAutofit/>
          </a:bodyPr>
          <a:lstStyle/>
          <a:p>
            <a:r>
              <a:rPr lang="en-US" dirty="0"/>
              <a:t>Types of Market Segmentation</a:t>
            </a:r>
          </a:p>
        </p:txBody>
      </p:sp>
      <p:sp>
        <p:nvSpPr>
          <p:cNvPr id="4" name="Slide Number Placeholder 3">
            <a:extLst>
              <a:ext uri="{FF2B5EF4-FFF2-40B4-BE49-F238E27FC236}">
                <a16:creationId xmlns:a16="http://schemas.microsoft.com/office/drawing/2014/main" id="{949EEECA-DD88-4F6E-B6B9-79E211DBD9D6}"/>
              </a:ext>
            </a:extLst>
          </p:cNvPr>
          <p:cNvSpPr>
            <a:spLocks noGrp="1"/>
          </p:cNvSpPr>
          <p:nvPr>
            <p:ph type="sldNum" sz="quarter" idx="12"/>
          </p:nvPr>
        </p:nvSpPr>
        <p:spPr/>
        <p:txBody>
          <a:bodyPr/>
          <a:lstStyle/>
          <a:p>
            <a:fld id="{B8DACC02-A2BD-4578-8E03-6D891060A695}" type="slidenum">
              <a:rPr lang="en-US" smtClean="0"/>
              <a:pPr/>
              <a:t>15</a:t>
            </a:fld>
            <a:endParaRPr lang="en-US" dirty="0"/>
          </a:p>
        </p:txBody>
      </p:sp>
      <p:pic>
        <p:nvPicPr>
          <p:cNvPr id="1026" name="Picture 2" descr="Market segmentation: What it is, Types &amp; Examples | QuestionPro">
            <a:extLst>
              <a:ext uri="{FF2B5EF4-FFF2-40B4-BE49-F238E27FC236}">
                <a16:creationId xmlns:a16="http://schemas.microsoft.com/office/drawing/2014/main" id="{1A3DCCBA-0E24-4A23-9069-FAB43CA82F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2" t="13466" r="2652" b="5324"/>
          <a:stretch/>
        </p:blipFill>
        <p:spPr bwMode="auto">
          <a:xfrm>
            <a:off x="5312664" y="1837066"/>
            <a:ext cx="5916168" cy="451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7587-F500-4913-89E4-398077D9E42F}"/>
              </a:ext>
            </a:extLst>
          </p:cNvPr>
          <p:cNvSpPr>
            <a:spLocks noGrp="1"/>
          </p:cNvSpPr>
          <p:nvPr>
            <p:ph type="title"/>
          </p:nvPr>
        </p:nvSpPr>
        <p:spPr/>
        <p:txBody>
          <a:bodyPr/>
          <a:lstStyle/>
          <a:p>
            <a:r>
              <a:rPr lang="en-US" dirty="0"/>
              <a:t>Market Segmentation</a:t>
            </a:r>
          </a:p>
        </p:txBody>
      </p:sp>
      <p:sp>
        <p:nvSpPr>
          <p:cNvPr id="3" name="Content Placeholder 2">
            <a:extLst>
              <a:ext uri="{FF2B5EF4-FFF2-40B4-BE49-F238E27FC236}">
                <a16:creationId xmlns:a16="http://schemas.microsoft.com/office/drawing/2014/main" id="{68F47E43-F9A9-4928-B9A1-3E48F3F4C6C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F34E869-F780-4C3F-A824-5BA22BF9C195}"/>
              </a:ext>
            </a:extLst>
          </p:cNvPr>
          <p:cNvSpPr>
            <a:spLocks noGrp="1"/>
          </p:cNvSpPr>
          <p:nvPr>
            <p:ph type="sldNum" sz="quarter" idx="12"/>
          </p:nvPr>
        </p:nvSpPr>
        <p:spPr/>
        <p:txBody>
          <a:bodyPr/>
          <a:lstStyle/>
          <a:p>
            <a:fld id="{B8DACC02-A2BD-4578-8E03-6D891060A695}" type="slidenum">
              <a:rPr lang="en-US" smtClean="0"/>
              <a:pPr/>
              <a:t>16</a:t>
            </a:fld>
            <a:endParaRPr lang="en-US" dirty="0"/>
          </a:p>
        </p:txBody>
      </p:sp>
      <p:pic>
        <p:nvPicPr>
          <p:cNvPr id="5" name="Picture 4" descr="Market segmentation template 01">
            <a:extLst>
              <a:ext uri="{FF2B5EF4-FFF2-40B4-BE49-F238E27FC236}">
                <a16:creationId xmlns:a16="http://schemas.microsoft.com/office/drawing/2014/main" id="{055CA297-BD52-46AA-A933-B79BFDC1D7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7" t="9925" r="9059" b="13733"/>
          <a:stretch/>
        </p:blipFill>
        <p:spPr bwMode="auto">
          <a:xfrm>
            <a:off x="758952" y="1489352"/>
            <a:ext cx="10131552" cy="458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048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7637-794B-4B43-B614-22C4B3111D57}"/>
              </a:ext>
            </a:extLst>
          </p:cNvPr>
          <p:cNvSpPr>
            <a:spLocks noGrp="1"/>
          </p:cNvSpPr>
          <p:nvPr>
            <p:ph type="title"/>
          </p:nvPr>
        </p:nvSpPr>
        <p:spPr/>
        <p:txBody>
          <a:bodyPr/>
          <a:lstStyle/>
          <a:p>
            <a:r>
              <a:rPr lang="en-US" dirty="0"/>
              <a:t>Market Segmentation</a:t>
            </a:r>
          </a:p>
        </p:txBody>
      </p:sp>
      <p:sp>
        <p:nvSpPr>
          <p:cNvPr id="3" name="Content Placeholder 2">
            <a:extLst>
              <a:ext uri="{FF2B5EF4-FFF2-40B4-BE49-F238E27FC236}">
                <a16:creationId xmlns:a16="http://schemas.microsoft.com/office/drawing/2014/main" id="{A4FC4421-5314-4199-B9A5-DFCD77537712}"/>
              </a:ext>
            </a:extLst>
          </p:cNvPr>
          <p:cNvSpPr>
            <a:spLocks noGrp="1"/>
          </p:cNvSpPr>
          <p:nvPr>
            <p:ph idx="1"/>
          </p:nvPr>
        </p:nvSpPr>
        <p:spPr/>
        <p:txBody>
          <a:bodyPr>
            <a:normAutofit/>
          </a:bodyPr>
          <a:lstStyle/>
          <a:p>
            <a:r>
              <a:rPr lang="en-US" dirty="0"/>
              <a:t>Steps for Conducting Market Segmentation</a:t>
            </a:r>
          </a:p>
          <a:p>
            <a:pPr marL="0" indent="0">
              <a:buNone/>
            </a:pPr>
            <a:endParaRPr lang="en-US" dirty="0"/>
          </a:p>
        </p:txBody>
      </p:sp>
      <p:sp>
        <p:nvSpPr>
          <p:cNvPr id="4" name="Slide Number Placeholder 3">
            <a:extLst>
              <a:ext uri="{FF2B5EF4-FFF2-40B4-BE49-F238E27FC236}">
                <a16:creationId xmlns:a16="http://schemas.microsoft.com/office/drawing/2014/main" id="{949EEECA-DD88-4F6E-B6B9-79E211DBD9D6}"/>
              </a:ext>
            </a:extLst>
          </p:cNvPr>
          <p:cNvSpPr>
            <a:spLocks noGrp="1"/>
          </p:cNvSpPr>
          <p:nvPr>
            <p:ph type="sldNum" sz="quarter" idx="12"/>
          </p:nvPr>
        </p:nvSpPr>
        <p:spPr/>
        <p:txBody>
          <a:bodyPr/>
          <a:lstStyle/>
          <a:p>
            <a:fld id="{B8DACC02-A2BD-4578-8E03-6D891060A695}" type="slidenum">
              <a:rPr lang="en-US" smtClean="0"/>
              <a:pPr/>
              <a:t>17</a:t>
            </a:fld>
            <a:endParaRPr lang="en-US" dirty="0"/>
          </a:p>
        </p:txBody>
      </p:sp>
      <p:graphicFrame>
        <p:nvGraphicFramePr>
          <p:cNvPr id="5" name="Diagram 4">
            <a:extLst>
              <a:ext uri="{FF2B5EF4-FFF2-40B4-BE49-F238E27FC236}">
                <a16:creationId xmlns:a16="http://schemas.microsoft.com/office/drawing/2014/main" id="{7234C8F6-4D1C-4828-8B8E-3EAB25238C25}"/>
              </a:ext>
            </a:extLst>
          </p:cNvPr>
          <p:cNvGraphicFramePr/>
          <p:nvPr>
            <p:extLst>
              <p:ext uri="{D42A27DB-BD31-4B8C-83A1-F6EECF244321}">
                <p14:modId xmlns:p14="http://schemas.microsoft.com/office/powerpoint/2010/main" val="2006396101"/>
              </p:ext>
            </p:extLst>
          </p:nvPr>
        </p:nvGraphicFramePr>
        <p:xfrm>
          <a:off x="1163320" y="1984883"/>
          <a:ext cx="9910064" cy="4507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75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Segmentation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18</a:t>
            </a:fld>
            <a:endParaRPr lang="en-US" dirty="0"/>
          </a:p>
        </p:txBody>
      </p:sp>
      <p:pic>
        <p:nvPicPr>
          <p:cNvPr id="2050" name="Picture 2" descr="Main Tools for Segmentation"/>
          <p:cNvPicPr>
            <a:picLocks noChangeAspect="1" noChangeArrowheads="1"/>
          </p:cNvPicPr>
          <p:nvPr/>
        </p:nvPicPr>
        <p:blipFill rotWithShape="1">
          <a:blip r:embed="rId2">
            <a:extLst>
              <a:ext uri="{28A0092B-C50C-407E-A947-70E740481C1C}">
                <a14:useLocalDpi xmlns:a14="http://schemas.microsoft.com/office/drawing/2010/main" val="0"/>
              </a:ext>
            </a:extLst>
          </a:blip>
          <a:srcRect b="9778"/>
          <a:stretch/>
        </p:blipFill>
        <p:spPr bwMode="auto">
          <a:xfrm>
            <a:off x="6729370" y="2621191"/>
            <a:ext cx="6067425" cy="24577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 example of a market segmentation tree for a consumer market, using fast food"/>
          <p:cNvPicPr>
            <a:picLocks noChangeAspect="1" noChangeArrowheads="1"/>
          </p:cNvPicPr>
          <p:nvPr/>
        </p:nvPicPr>
        <p:blipFill rotWithShape="1">
          <a:blip r:embed="rId3">
            <a:extLst>
              <a:ext uri="{28A0092B-C50C-407E-A947-70E740481C1C}">
                <a14:useLocalDpi xmlns:a14="http://schemas.microsoft.com/office/drawing/2010/main" val="0"/>
              </a:ext>
            </a:extLst>
          </a:blip>
          <a:srcRect t="1" b="10917"/>
          <a:stretch/>
        </p:blipFill>
        <p:spPr bwMode="auto">
          <a:xfrm>
            <a:off x="913712" y="1195019"/>
            <a:ext cx="6143625" cy="23588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1051A9-5610-4B38-8011-9917076E68C6}"/>
              </a:ext>
            </a:extLst>
          </p:cNvPr>
          <p:cNvPicPr>
            <a:picLocks noChangeAspect="1"/>
          </p:cNvPicPr>
          <p:nvPr/>
        </p:nvPicPr>
        <p:blipFill>
          <a:blip r:embed="rId4"/>
          <a:stretch>
            <a:fillRect/>
          </a:stretch>
        </p:blipFill>
        <p:spPr>
          <a:xfrm>
            <a:off x="754063" y="4039146"/>
            <a:ext cx="6134956" cy="2457793"/>
          </a:xfrm>
          <a:prstGeom prst="rect">
            <a:avLst/>
          </a:prstGeom>
        </p:spPr>
      </p:pic>
    </p:spTree>
    <p:extLst>
      <p:ext uri="{BB962C8B-B14F-4D97-AF65-F5344CB8AC3E}">
        <p14:creationId xmlns:p14="http://schemas.microsoft.com/office/powerpoint/2010/main" val="91742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9DB2-0E4B-4585-A04D-983C1DEE9F70}"/>
              </a:ext>
            </a:extLst>
          </p:cNvPr>
          <p:cNvSpPr>
            <a:spLocks noGrp="1"/>
          </p:cNvSpPr>
          <p:nvPr>
            <p:ph type="title"/>
          </p:nvPr>
        </p:nvSpPr>
        <p:spPr/>
        <p:txBody>
          <a:bodyPr/>
          <a:lstStyle/>
          <a:p>
            <a:r>
              <a:rPr lang="en-US" dirty="0"/>
              <a:t>Market Positioning</a:t>
            </a:r>
          </a:p>
        </p:txBody>
      </p:sp>
      <p:sp>
        <p:nvSpPr>
          <p:cNvPr id="3" name="Content Placeholder 2">
            <a:extLst>
              <a:ext uri="{FF2B5EF4-FFF2-40B4-BE49-F238E27FC236}">
                <a16:creationId xmlns:a16="http://schemas.microsoft.com/office/drawing/2014/main" id="{AE8116E8-2C47-412D-9EA6-31AF0639B2D9}"/>
              </a:ext>
            </a:extLst>
          </p:cNvPr>
          <p:cNvSpPr>
            <a:spLocks noGrp="1"/>
          </p:cNvSpPr>
          <p:nvPr>
            <p:ph idx="1"/>
          </p:nvPr>
        </p:nvSpPr>
        <p:spPr/>
        <p:txBody>
          <a:bodyPr/>
          <a:lstStyle/>
          <a:p>
            <a:r>
              <a:rPr lang="en-US" dirty="0"/>
              <a:t>It is the process of identifying and communicating the unique value of your product or service in the market.</a:t>
            </a:r>
          </a:p>
          <a:p>
            <a:r>
              <a:rPr lang="en-US" dirty="0"/>
              <a:t>It is important since it helps in understanding your target audience, differentiate your product from competitors, and ultimately, attract the right customers.</a:t>
            </a:r>
          </a:p>
        </p:txBody>
      </p:sp>
      <p:sp>
        <p:nvSpPr>
          <p:cNvPr id="4" name="Slide Number Placeholder 3">
            <a:extLst>
              <a:ext uri="{FF2B5EF4-FFF2-40B4-BE49-F238E27FC236}">
                <a16:creationId xmlns:a16="http://schemas.microsoft.com/office/drawing/2014/main" id="{77CF0376-19CB-495D-967D-57CCC27C258A}"/>
              </a:ext>
            </a:extLst>
          </p:cNvPr>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327576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Overview</a:t>
            </a:r>
          </a:p>
          <a:p>
            <a:r>
              <a:rPr lang="en-US" dirty="0"/>
              <a:t>Understanding the Problem</a:t>
            </a:r>
          </a:p>
          <a:p>
            <a:r>
              <a:rPr lang="en-US" dirty="0"/>
              <a:t>Techniques for Generating Ideas</a:t>
            </a:r>
          </a:p>
          <a:p>
            <a:r>
              <a:rPr lang="en-US" dirty="0"/>
              <a:t>Design Thinking</a:t>
            </a:r>
          </a:p>
          <a:p>
            <a:r>
              <a:rPr lang="en-US" dirty="0"/>
              <a:t>User Experience (UX) Design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405679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9DB2-0E4B-4585-A04D-983C1DEE9F70}"/>
              </a:ext>
            </a:extLst>
          </p:cNvPr>
          <p:cNvSpPr>
            <a:spLocks noGrp="1"/>
          </p:cNvSpPr>
          <p:nvPr>
            <p:ph type="title"/>
          </p:nvPr>
        </p:nvSpPr>
        <p:spPr/>
        <p:txBody>
          <a:bodyPr/>
          <a:lstStyle/>
          <a:p>
            <a:r>
              <a:rPr lang="en-US" dirty="0"/>
              <a:t>Market Positioning</a:t>
            </a:r>
          </a:p>
        </p:txBody>
      </p:sp>
      <p:sp>
        <p:nvSpPr>
          <p:cNvPr id="3" name="Content Placeholder 2">
            <a:extLst>
              <a:ext uri="{FF2B5EF4-FFF2-40B4-BE49-F238E27FC236}">
                <a16:creationId xmlns:a16="http://schemas.microsoft.com/office/drawing/2014/main" id="{AE8116E8-2C47-412D-9EA6-31AF0639B2D9}"/>
              </a:ext>
            </a:extLst>
          </p:cNvPr>
          <p:cNvSpPr>
            <a:spLocks noGrp="1"/>
          </p:cNvSpPr>
          <p:nvPr>
            <p:ph idx="1"/>
          </p:nvPr>
        </p:nvSpPr>
        <p:spPr/>
        <p:txBody>
          <a:bodyPr/>
          <a:lstStyle/>
          <a:p>
            <a:r>
              <a:rPr lang="en-US" dirty="0"/>
              <a:t>Identifying your target audience:</a:t>
            </a:r>
          </a:p>
          <a:p>
            <a:pPr lvl="1"/>
            <a:r>
              <a:rPr lang="en-US" dirty="0"/>
              <a:t>Demographics (age, gender, income, etc.)</a:t>
            </a:r>
          </a:p>
          <a:p>
            <a:pPr lvl="1"/>
            <a:r>
              <a:rPr lang="en-US" dirty="0"/>
              <a:t>Psychographics (values, interests, lifestyle, etc.)</a:t>
            </a:r>
          </a:p>
          <a:p>
            <a:pPr lvl="1"/>
            <a:r>
              <a:rPr lang="en-US" dirty="0"/>
              <a:t>Pain points and needs</a:t>
            </a:r>
          </a:p>
          <a:p>
            <a:r>
              <a:rPr lang="en-US" dirty="0"/>
              <a:t>Understanding your target audience's behavior:</a:t>
            </a:r>
          </a:p>
          <a:p>
            <a:pPr lvl="1"/>
            <a:r>
              <a:rPr lang="en-US" dirty="0"/>
              <a:t>How they make purchasing decisions</a:t>
            </a:r>
          </a:p>
          <a:p>
            <a:pPr lvl="1"/>
            <a:r>
              <a:rPr lang="en-US" dirty="0"/>
              <a:t>What influences their decisions</a:t>
            </a:r>
          </a:p>
          <a:p>
            <a:pPr lvl="1"/>
            <a:r>
              <a:rPr lang="en-US" dirty="0"/>
              <a:t>Their preferred communication channels</a:t>
            </a:r>
          </a:p>
        </p:txBody>
      </p:sp>
      <p:sp>
        <p:nvSpPr>
          <p:cNvPr id="4" name="Slide Number Placeholder 3">
            <a:extLst>
              <a:ext uri="{FF2B5EF4-FFF2-40B4-BE49-F238E27FC236}">
                <a16:creationId xmlns:a16="http://schemas.microsoft.com/office/drawing/2014/main" id="{77CF0376-19CB-495D-967D-57CCC27C258A}"/>
              </a:ext>
            </a:extLst>
          </p:cNvPr>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53700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9DB2-0E4B-4585-A04D-983C1DEE9F70}"/>
              </a:ext>
            </a:extLst>
          </p:cNvPr>
          <p:cNvSpPr>
            <a:spLocks noGrp="1"/>
          </p:cNvSpPr>
          <p:nvPr>
            <p:ph type="title"/>
          </p:nvPr>
        </p:nvSpPr>
        <p:spPr/>
        <p:txBody>
          <a:bodyPr/>
          <a:lstStyle/>
          <a:p>
            <a:r>
              <a:rPr lang="en-US" dirty="0"/>
              <a:t>Market Positioning</a:t>
            </a:r>
          </a:p>
        </p:txBody>
      </p:sp>
      <p:sp>
        <p:nvSpPr>
          <p:cNvPr id="3" name="Content Placeholder 2">
            <a:extLst>
              <a:ext uri="{FF2B5EF4-FFF2-40B4-BE49-F238E27FC236}">
                <a16:creationId xmlns:a16="http://schemas.microsoft.com/office/drawing/2014/main" id="{AE8116E8-2C47-412D-9EA6-31AF0639B2D9}"/>
              </a:ext>
            </a:extLst>
          </p:cNvPr>
          <p:cNvSpPr>
            <a:spLocks noGrp="1"/>
          </p:cNvSpPr>
          <p:nvPr>
            <p:ph idx="1"/>
          </p:nvPr>
        </p:nvSpPr>
        <p:spPr/>
        <p:txBody>
          <a:bodyPr>
            <a:normAutofit lnSpcReduction="10000"/>
          </a:bodyPr>
          <a:lstStyle/>
          <a:p>
            <a:r>
              <a:rPr lang="en-US" dirty="0"/>
              <a:t>A unique value proposition (UVP) is a statement that clearly communicates the unique benefits of your product or service.</a:t>
            </a:r>
          </a:p>
          <a:p>
            <a:r>
              <a:rPr lang="en-US" dirty="0"/>
              <a:t>Key elements of a UVP:</a:t>
            </a:r>
          </a:p>
          <a:p>
            <a:pPr lvl="1"/>
            <a:r>
              <a:rPr lang="en-US" dirty="0"/>
              <a:t>A clear and concise statement</a:t>
            </a:r>
          </a:p>
          <a:p>
            <a:pPr lvl="1"/>
            <a:r>
              <a:rPr lang="en-US" dirty="0"/>
              <a:t>Highlights the unique benefits of your product/service</a:t>
            </a:r>
          </a:p>
          <a:p>
            <a:pPr lvl="1"/>
            <a:r>
              <a:rPr lang="en-US" dirty="0"/>
              <a:t>Differentiates your product/service from competitors</a:t>
            </a:r>
          </a:p>
          <a:p>
            <a:pPr lvl="1"/>
            <a:r>
              <a:rPr lang="en-US" dirty="0"/>
              <a:t>Speaks to the needs and pain points of your target audience</a:t>
            </a:r>
          </a:p>
          <a:p>
            <a:r>
              <a:rPr lang="en-US" dirty="0"/>
              <a:t>Examples of UVPs:</a:t>
            </a:r>
          </a:p>
          <a:p>
            <a:pPr lvl="1"/>
            <a:r>
              <a:rPr lang="en-US" dirty="0"/>
              <a:t>"Our product is the only one that combines AI technology with human expertise to provide personalized financial advice."</a:t>
            </a:r>
          </a:p>
          <a:p>
            <a:pPr lvl="1"/>
            <a:r>
              <a:rPr lang="en-US" dirty="0"/>
              <a:t>"Our service offers a seamless, end-to-end project management solution that saves time and reduces costs."</a:t>
            </a:r>
          </a:p>
        </p:txBody>
      </p:sp>
      <p:sp>
        <p:nvSpPr>
          <p:cNvPr id="4" name="Slide Number Placeholder 3">
            <a:extLst>
              <a:ext uri="{FF2B5EF4-FFF2-40B4-BE49-F238E27FC236}">
                <a16:creationId xmlns:a16="http://schemas.microsoft.com/office/drawing/2014/main" id="{77CF0376-19CB-495D-967D-57CCC27C258A}"/>
              </a:ext>
            </a:extLst>
          </p:cNvPr>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512816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Positioning</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22</a:t>
            </a:fld>
            <a:endParaRPr lang="en-US" dirty="0"/>
          </a:p>
        </p:txBody>
      </p:sp>
      <p:pic>
        <p:nvPicPr>
          <p:cNvPr id="1026" name="Picture 2" descr="Market Segmentation Analysis Example Powerpoint Presentation Slides |  Presentation Graphics | Presentation PowerPoint Example | Slide Templates"/>
          <p:cNvPicPr>
            <a:picLocks noChangeAspect="1" noChangeArrowheads="1"/>
          </p:cNvPicPr>
          <p:nvPr/>
        </p:nvPicPr>
        <p:blipFill rotWithShape="1">
          <a:blip r:embed="rId2">
            <a:extLst>
              <a:ext uri="{28A0092B-C50C-407E-A947-70E740481C1C}">
                <a14:useLocalDpi xmlns:a14="http://schemas.microsoft.com/office/drawing/2010/main" val="0"/>
              </a:ext>
            </a:extLst>
          </a:blip>
          <a:srcRect l="5481" t="13267" r="5261" b="7262"/>
          <a:stretch/>
        </p:blipFill>
        <p:spPr bwMode="auto">
          <a:xfrm>
            <a:off x="1238771" y="1498800"/>
            <a:ext cx="9109341" cy="456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18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A75B-1A14-41F7-8450-8E4F401E5B85}"/>
              </a:ext>
            </a:extLst>
          </p:cNvPr>
          <p:cNvSpPr>
            <a:spLocks noGrp="1"/>
          </p:cNvSpPr>
          <p:nvPr>
            <p:ph type="title"/>
          </p:nvPr>
        </p:nvSpPr>
        <p:spPr/>
        <p:txBody>
          <a:bodyPr/>
          <a:lstStyle/>
          <a:p>
            <a:r>
              <a:rPr lang="en-US" dirty="0"/>
              <a:t>From Positioning to Communication</a:t>
            </a:r>
          </a:p>
        </p:txBody>
      </p:sp>
      <p:sp>
        <p:nvSpPr>
          <p:cNvPr id="3" name="Content Placeholder 2">
            <a:extLst>
              <a:ext uri="{FF2B5EF4-FFF2-40B4-BE49-F238E27FC236}">
                <a16:creationId xmlns:a16="http://schemas.microsoft.com/office/drawing/2014/main" id="{D0AB3C67-F5FC-4242-98D9-4F36A9E4986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A2CA157-258B-416C-9E91-C04113464716}"/>
              </a:ext>
            </a:extLst>
          </p:cNvPr>
          <p:cNvSpPr>
            <a:spLocks noGrp="1"/>
          </p:cNvSpPr>
          <p:nvPr>
            <p:ph type="sldNum" sz="quarter" idx="12"/>
          </p:nvPr>
        </p:nvSpPr>
        <p:spPr/>
        <p:txBody>
          <a:bodyPr/>
          <a:lstStyle/>
          <a:p>
            <a:fld id="{B8DACC02-A2BD-4578-8E03-6D891060A695}" type="slidenum">
              <a:rPr lang="en-US" smtClean="0"/>
              <a:pPr/>
              <a:t>23</a:t>
            </a:fld>
            <a:endParaRPr lang="en-US" dirty="0"/>
          </a:p>
        </p:txBody>
      </p:sp>
      <p:pic>
        <p:nvPicPr>
          <p:cNvPr id="2050" name="Picture 2" descr="Positioning to create an image of your product for your target customer |  Entrepreneur's Toolkit">
            <a:extLst>
              <a:ext uri="{FF2B5EF4-FFF2-40B4-BE49-F238E27FC236}">
                <a16:creationId xmlns:a16="http://schemas.microsoft.com/office/drawing/2014/main" id="{D4C38D64-2B1C-48EE-8F92-F6094D6DF7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5" t="20515" r="10667" b="8533"/>
          <a:stretch/>
        </p:blipFill>
        <p:spPr bwMode="auto">
          <a:xfrm>
            <a:off x="1664207" y="1486647"/>
            <a:ext cx="8549641" cy="486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7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User Needs and Problems</a:t>
            </a:r>
          </a:p>
        </p:txBody>
      </p:sp>
      <p:sp>
        <p:nvSpPr>
          <p:cNvPr id="3" name="Content Placeholder 2"/>
          <p:cNvSpPr>
            <a:spLocks noGrp="1"/>
          </p:cNvSpPr>
          <p:nvPr>
            <p:ph idx="1"/>
          </p:nvPr>
        </p:nvSpPr>
        <p:spPr/>
        <p:txBody>
          <a:bodyPr/>
          <a:lstStyle/>
          <a:p>
            <a:r>
              <a:rPr lang="en-US" dirty="0"/>
              <a:t>Understand the user's needs, goals, and pain points</a:t>
            </a:r>
          </a:p>
          <a:p>
            <a:r>
              <a:rPr lang="en-US" dirty="0"/>
              <a:t>Identify the user's workflows, behaviors, and motivations</a:t>
            </a:r>
          </a:p>
          <a:p>
            <a:r>
              <a:rPr lang="en-US" dirty="0"/>
              <a:t>Develop user personas and user journey maps</a:t>
            </a:r>
          </a:p>
          <a:p>
            <a:r>
              <a:rPr lang="en-US" dirty="0"/>
              <a:t>Use empathy and user feedback to guide product development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20047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25</a:t>
            </a:fld>
            <a:endParaRPr lang="en-US" dirty="0"/>
          </a:p>
        </p:txBody>
      </p:sp>
      <p:pic>
        <p:nvPicPr>
          <p:cNvPr id="4098" name="Picture 2" descr="https://miro.medium.com/v2/resize:fit:700/1*SABuIpg6gmAkVO_ia6cRy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85" y="371475"/>
            <a:ext cx="6667500" cy="611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82BAEC5-4D12-42D4-A680-E92EB16E8727}"/>
              </a:ext>
            </a:extLst>
          </p:cNvPr>
          <p:cNvSpPr/>
          <p:nvPr/>
        </p:nvSpPr>
        <p:spPr>
          <a:xfrm>
            <a:off x="6912864" y="504920"/>
            <a:ext cx="4901184" cy="5546134"/>
          </a:xfrm>
          <a:prstGeom prst="rect">
            <a:avLst/>
          </a:prstGeom>
        </p:spPr>
        <p:txBody>
          <a:bodyPr wrap="square">
            <a:spAutoFit/>
          </a:bodyPr>
          <a:lstStyle/>
          <a:p>
            <a:pPr marL="285750" indent="-285750">
              <a:lnSpc>
                <a:spcPct val="200000"/>
              </a:lnSpc>
              <a:buFont typeface="Arial" panose="020B0604020202020204" pitchFamily="34" charset="0"/>
              <a:buChar char="•"/>
            </a:pPr>
            <a:r>
              <a:rPr lang="en-US" sz="2000" dirty="0">
                <a:solidFill>
                  <a:srgbClr val="000000"/>
                </a:solidFill>
                <a:latin typeface="Candara" panose="020E0502030303020204" pitchFamily="34" charset="0"/>
              </a:rPr>
              <a:t>User journey maps are a visual representation of the steps a user takes when interacting with a product, service, or system. </a:t>
            </a:r>
          </a:p>
          <a:p>
            <a:pPr marL="285750" indent="-285750">
              <a:lnSpc>
                <a:spcPct val="200000"/>
              </a:lnSpc>
              <a:buFont typeface="Arial" panose="020B0604020202020204" pitchFamily="34" charset="0"/>
              <a:buChar char="•"/>
            </a:pPr>
            <a:r>
              <a:rPr lang="en-US" sz="2000" dirty="0">
                <a:solidFill>
                  <a:srgbClr val="000000"/>
                </a:solidFill>
                <a:latin typeface="Candara" panose="020E0502030303020204" pitchFamily="34" charset="0"/>
              </a:rPr>
              <a:t>It's a tool used in software entrepreneurship and ideation and design to understand the user's experience and identify opportunities for improvement.</a:t>
            </a:r>
            <a:endParaRPr lang="en-US" sz="2000" dirty="0">
              <a:latin typeface="Candara" panose="020E0502030303020204" pitchFamily="34" charset="0"/>
            </a:endParaRPr>
          </a:p>
        </p:txBody>
      </p:sp>
    </p:spTree>
    <p:extLst>
      <p:ext uri="{BB962C8B-B14F-4D97-AF65-F5344CB8AC3E}">
        <p14:creationId xmlns:p14="http://schemas.microsoft.com/office/powerpoint/2010/main" val="152530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26</a:t>
            </a:fld>
            <a:endParaRPr lang="en-US" dirty="0"/>
          </a:p>
        </p:txBody>
      </p:sp>
      <p:pic>
        <p:nvPicPr>
          <p:cNvPr id="3074" name="Picture 2" descr="A guide to the customer journey map - Sympli"/>
          <p:cNvPicPr>
            <a:picLocks noChangeAspect="1" noChangeArrowheads="1"/>
          </p:cNvPicPr>
          <p:nvPr/>
        </p:nvPicPr>
        <p:blipFill rotWithShape="1">
          <a:blip r:embed="rId2">
            <a:extLst>
              <a:ext uri="{28A0092B-C50C-407E-A947-70E740481C1C}">
                <a14:useLocalDpi xmlns:a14="http://schemas.microsoft.com/office/drawing/2010/main" val="0"/>
              </a:ext>
            </a:extLst>
          </a:blip>
          <a:srcRect b="4172"/>
          <a:stretch/>
        </p:blipFill>
        <p:spPr bwMode="auto">
          <a:xfrm>
            <a:off x="1984378" y="0"/>
            <a:ext cx="83303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783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27</a:t>
            </a:fld>
            <a:endParaRPr lang="en-US"/>
          </a:p>
        </p:txBody>
      </p:sp>
      <p:pic>
        <p:nvPicPr>
          <p:cNvPr id="5122" name="Picture 2" descr="https://blog.intelifaz.com/content/images/2021/05/User-persona-Intelifaz-B-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36"/>
            <a:ext cx="6228784" cy="68672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B818CA5-C2AE-479B-A220-B608799B7059}"/>
              </a:ext>
            </a:extLst>
          </p:cNvPr>
          <p:cNvSpPr/>
          <p:nvPr/>
        </p:nvSpPr>
        <p:spPr>
          <a:xfrm>
            <a:off x="6228784" y="220117"/>
            <a:ext cx="5823008" cy="4930581"/>
          </a:xfrm>
          <a:prstGeom prst="rect">
            <a:avLst/>
          </a:prstGeom>
        </p:spPr>
        <p:txBody>
          <a:bodyPr wrap="square">
            <a:spAutoFit/>
          </a:bodyPr>
          <a:lstStyle/>
          <a:p>
            <a:pPr marL="342900" indent="-342900">
              <a:lnSpc>
                <a:spcPct val="200000"/>
              </a:lnSpc>
              <a:buFont typeface="Arial" panose="020B0604020202020204" pitchFamily="34" charset="0"/>
              <a:buChar char="•"/>
            </a:pPr>
            <a:r>
              <a:rPr lang="en-US" sz="2000" dirty="0">
                <a:solidFill>
                  <a:srgbClr val="000000"/>
                </a:solidFill>
                <a:latin typeface="Candara" panose="020E0502030303020204" pitchFamily="34" charset="0"/>
              </a:rPr>
              <a:t>User personas are fictional characters created to represent the different types of users who will interact with a product or service. </a:t>
            </a:r>
          </a:p>
          <a:p>
            <a:pPr marL="342900" indent="-342900">
              <a:lnSpc>
                <a:spcPct val="200000"/>
              </a:lnSpc>
              <a:buFont typeface="Arial" panose="020B0604020202020204" pitchFamily="34" charset="0"/>
              <a:buChar char="•"/>
            </a:pPr>
            <a:r>
              <a:rPr lang="en-US" sz="2000" dirty="0">
                <a:solidFill>
                  <a:srgbClr val="000000"/>
                </a:solidFill>
                <a:latin typeface="Candara" panose="020E0502030303020204" pitchFamily="34" charset="0"/>
              </a:rPr>
              <a:t>These personas are based on market research and user data, and are used to help software entrepreneurs and designers understand the needs, goals, and behaviors of their target audience.</a:t>
            </a:r>
            <a:endParaRPr lang="en-US" sz="2000" dirty="0">
              <a:latin typeface="Candara" panose="020E0502030303020204" pitchFamily="34" charset="0"/>
            </a:endParaRPr>
          </a:p>
        </p:txBody>
      </p:sp>
    </p:spTree>
    <p:extLst>
      <p:ext uri="{BB962C8B-B14F-4D97-AF65-F5344CB8AC3E}">
        <p14:creationId xmlns:p14="http://schemas.microsoft.com/office/powerpoint/2010/main" val="416950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28</a:t>
            </a:fld>
            <a:endParaRPr lang="en-US"/>
          </a:p>
        </p:txBody>
      </p:sp>
      <p:pic>
        <p:nvPicPr>
          <p:cNvPr id="5128" name="Picture 8" descr="https://narrato.io/blog/wp-content/uploads/2022/03/N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8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for Understanding Users</a:t>
            </a:r>
          </a:p>
        </p:txBody>
      </p:sp>
      <p:sp>
        <p:nvSpPr>
          <p:cNvPr id="3" name="Content Placeholder 2"/>
          <p:cNvSpPr>
            <a:spLocks noGrp="1"/>
          </p:cNvSpPr>
          <p:nvPr>
            <p:ph idx="1"/>
          </p:nvPr>
        </p:nvSpPr>
        <p:spPr/>
        <p:txBody>
          <a:bodyPr/>
          <a:lstStyle/>
          <a:p>
            <a:r>
              <a:rPr lang="en-US" dirty="0"/>
              <a:t>Conduct user interviews, surveys, and focus groups</a:t>
            </a:r>
          </a:p>
          <a:p>
            <a:r>
              <a:rPr lang="en-US" dirty="0"/>
              <a:t>Observe user behavior through usability testing and ethnographic research</a:t>
            </a:r>
          </a:p>
          <a:p>
            <a:r>
              <a:rPr lang="en-US" dirty="0"/>
              <a:t>Analyze user data through web analytics and A/B testing</a:t>
            </a:r>
          </a:p>
          <a:p>
            <a:r>
              <a:rPr lang="en-US" dirty="0"/>
              <a:t>Use social media and online forums to gather feedback and insights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29</a:t>
            </a:fld>
            <a:endParaRPr lang="en-US" dirty="0"/>
          </a:p>
        </p:txBody>
      </p:sp>
    </p:spTree>
    <p:extLst>
      <p:ext uri="{BB962C8B-B14F-4D97-AF65-F5344CB8AC3E}">
        <p14:creationId xmlns:p14="http://schemas.microsoft.com/office/powerpoint/2010/main" val="135780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3359327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Airbnb</a:t>
            </a:r>
          </a:p>
        </p:txBody>
      </p:sp>
      <p:sp>
        <p:nvSpPr>
          <p:cNvPr id="3" name="Content Placeholder 2"/>
          <p:cNvSpPr>
            <a:spLocks noGrp="1"/>
          </p:cNvSpPr>
          <p:nvPr>
            <p:ph idx="1"/>
          </p:nvPr>
        </p:nvSpPr>
        <p:spPr/>
        <p:txBody>
          <a:bodyPr/>
          <a:lstStyle/>
          <a:p>
            <a:r>
              <a:rPr lang="en-US" dirty="0"/>
              <a:t>Airbnb founders Brian </a:t>
            </a:r>
            <a:r>
              <a:rPr lang="en-US" dirty="0" err="1"/>
              <a:t>Chesky</a:t>
            </a:r>
            <a:r>
              <a:rPr lang="en-US" dirty="0"/>
              <a:t> and Joe </a:t>
            </a:r>
            <a:r>
              <a:rPr lang="en-US" dirty="0" err="1"/>
              <a:t>Gebbia</a:t>
            </a:r>
            <a:r>
              <a:rPr lang="en-US" dirty="0"/>
              <a:t> were struggling to pay their rent in San Francisco</a:t>
            </a:r>
          </a:p>
          <a:p>
            <a:r>
              <a:rPr lang="en-US" dirty="0"/>
              <a:t>They identified a pain point in the market for affordable, unique accommodations</a:t>
            </a:r>
          </a:p>
          <a:p>
            <a:r>
              <a:rPr lang="en-US" dirty="0"/>
              <a:t>They created a platform that allowed homeowners to rent out their properties to travelers</a:t>
            </a:r>
          </a:p>
          <a:p>
            <a:r>
              <a:rPr lang="en-US" dirty="0"/>
              <a:t>Airbnb disrupted the hotel industry and created a new market for peer-to-peer accommodation sharing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30</a:t>
            </a:fld>
            <a:endParaRPr lang="en-US" dirty="0"/>
          </a:p>
        </p:txBody>
      </p:sp>
    </p:spTree>
    <p:extLst>
      <p:ext uri="{BB962C8B-B14F-4D97-AF65-F5344CB8AC3E}">
        <p14:creationId xmlns:p14="http://schemas.microsoft.com/office/powerpoint/2010/main" val="1402222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Understanding the Problem</a:t>
            </a:r>
          </a:p>
        </p:txBody>
      </p:sp>
      <p:sp>
        <p:nvSpPr>
          <p:cNvPr id="3" name="Content Placeholder 2"/>
          <p:cNvSpPr>
            <a:spLocks noGrp="1"/>
          </p:cNvSpPr>
          <p:nvPr>
            <p:ph idx="1"/>
          </p:nvPr>
        </p:nvSpPr>
        <p:spPr/>
        <p:txBody>
          <a:bodyPr/>
          <a:lstStyle/>
          <a:p>
            <a:r>
              <a:rPr lang="en-US" dirty="0"/>
              <a:t>Understanding the problem is a critical step in software entrepreneurship</a:t>
            </a:r>
          </a:p>
          <a:p>
            <a:r>
              <a:rPr lang="en-US" dirty="0"/>
              <a:t>It helps identify pain points and opportunities in the market</a:t>
            </a:r>
          </a:p>
          <a:p>
            <a:r>
              <a:rPr lang="en-US" dirty="0"/>
              <a:t>And enables the creation of user-centric products that meet real needs</a:t>
            </a:r>
          </a:p>
          <a:p>
            <a:r>
              <a:rPr lang="en-US" dirty="0"/>
              <a:t>By understanding the problem, software entrepreneurs can create innovative solutions that disrupt industries and change the world.</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31</a:t>
            </a:fld>
            <a:endParaRPr lang="en-US" dirty="0"/>
          </a:p>
        </p:txBody>
      </p:sp>
    </p:spTree>
    <p:extLst>
      <p:ext uri="{BB962C8B-B14F-4D97-AF65-F5344CB8AC3E}">
        <p14:creationId xmlns:p14="http://schemas.microsoft.com/office/powerpoint/2010/main" val="190938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Techniques for Generating Ideas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184853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Techniques for Generating Ideas</a:t>
            </a:r>
          </a:p>
        </p:txBody>
      </p:sp>
      <p:sp>
        <p:nvSpPr>
          <p:cNvPr id="3" name="Content Placeholder 2"/>
          <p:cNvSpPr>
            <a:spLocks noGrp="1"/>
          </p:cNvSpPr>
          <p:nvPr>
            <p:ph idx="1"/>
          </p:nvPr>
        </p:nvSpPr>
        <p:spPr/>
        <p:txBody>
          <a:bodyPr/>
          <a:lstStyle/>
          <a:p>
            <a:r>
              <a:rPr lang="en-US" dirty="0"/>
              <a:t>Idea generation is a crucial step in software entrepreneurship</a:t>
            </a:r>
          </a:p>
          <a:p>
            <a:r>
              <a:rPr lang="en-US" dirty="0"/>
              <a:t>Different techniques can help individuals and teams generate innovative ideas</a:t>
            </a:r>
          </a:p>
          <a:p>
            <a:r>
              <a:rPr lang="en-US" dirty="0"/>
              <a:t>We will explore six techniques for generating ideas: </a:t>
            </a:r>
          </a:p>
          <a:p>
            <a:pPr lvl="1"/>
            <a:r>
              <a:rPr lang="en-US" dirty="0"/>
              <a:t>Brainstorming</a:t>
            </a:r>
          </a:p>
          <a:p>
            <a:pPr lvl="1"/>
            <a:r>
              <a:rPr lang="en-US" dirty="0"/>
              <a:t>Mind mapping</a:t>
            </a:r>
          </a:p>
          <a:p>
            <a:pPr lvl="1"/>
            <a:r>
              <a:rPr lang="en-US" dirty="0"/>
              <a:t>Reverse engineering</a:t>
            </a:r>
          </a:p>
          <a:p>
            <a:pPr lvl="1"/>
            <a:r>
              <a:rPr lang="en-US" dirty="0"/>
              <a:t>Design sprints</a:t>
            </a:r>
          </a:p>
          <a:p>
            <a:pPr lvl="1"/>
            <a:r>
              <a:rPr lang="en-US" dirty="0" err="1"/>
              <a:t>Starbursting</a:t>
            </a:r>
            <a:r>
              <a:rPr lang="en-US" dirty="0"/>
              <a:t>, and </a:t>
            </a:r>
          </a:p>
          <a:p>
            <a:pPr lvl="1"/>
            <a:r>
              <a:rPr lang="en-US" dirty="0"/>
              <a:t>SCAMPER</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3993789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a:t>
            </a:r>
          </a:p>
        </p:txBody>
      </p:sp>
      <p:sp>
        <p:nvSpPr>
          <p:cNvPr id="3" name="Content Placeholder 2"/>
          <p:cNvSpPr>
            <a:spLocks noGrp="1"/>
          </p:cNvSpPr>
          <p:nvPr>
            <p:ph idx="1"/>
          </p:nvPr>
        </p:nvSpPr>
        <p:spPr/>
        <p:txBody>
          <a:bodyPr/>
          <a:lstStyle/>
          <a:p>
            <a:r>
              <a:rPr lang="en-US" dirty="0"/>
              <a:t>Brainstorming is a collaborative idea generation technique</a:t>
            </a:r>
          </a:p>
          <a:p>
            <a:r>
              <a:rPr lang="en-US" dirty="0"/>
              <a:t>Participants share their ideas freely, without fear of criticism or judgment</a:t>
            </a:r>
          </a:p>
          <a:p>
            <a:r>
              <a:rPr lang="en-US" dirty="0"/>
              <a:t>The goal is to generate as many ideas as possible, regardless of their feasibility or practicality</a:t>
            </a:r>
          </a:p>
          <a:p>
            <a:r>
              <a:rPr lang="en-US" dirty="0"/>
              <a:t>Brainstorming can be done in person or virtually, using tools like online whiteboards or collaboration software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1286260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a:t>
            </a:r>
          </a:p>
        </p:txBody>
      </p:sp>
      <p:sp>
        <p:nvSpPr>
          <p:cNvPr id="3" name="Content Placeholder 2"/>
          <p:cNvSpPr>
            <a:spLocks noGrp="1"/>
          </p:cNvSpPr>
          <p:nvPr>
            <p:ph idx="1"/>
          </p:nvPr>
        </p:nvSpPr>
        <p:spPr/>
        <p:txBody>
          <a:bodyPr>
            <a:normAutofit/>
          </a:bodyPr>
          <a:lstStyle/>
          <a:p>
            <a:r>
              <a:rPr lang="en-US" dirty="0"/>
              <a:t>Let's say you're a software entrepreneur who wants to create a new productivity tool for remote teams. </a:t>
            </a:r>
          </a:p>
          <a:p>
            <a:r>
              <a:rPr lang="en-US" dirty="0"/>
              <a:t>You decide to use brainstorming as a technique to generate ideas for your product.</a:t>
            </a:r>
          </a:p>
          <a:p>
            <a:pPr marL="914400" lvl="1" indent="-457200">
              <a:buFont typeface="+mj-lt"/>
              <a:buAutoNum type="arabicPeriod"/>
            </a:pPr>
            <a:r>
              <a:rPr lang="en-US" dirty="0"/>
              <a:t>Gather interested or experienced group</a:t>
            </a:r>
          </a:p>
          <a:p>
            <a:pPr marL="914400" lvl="1" indent="-457200">
              <a:buFont typeface="+mj-lt"/>
              <a:buAutoNum type="arabicPeriod"/>
            </a:pPr>
            <a:r>
              <a:rPr lang="en-US" dirty="0"/>
              <a:t>Brainstorming session: "Generate a list of features and functionalities for a productivity tool</a:t>
            </a:r>
          </a:p>
          <a:p>
            <a:pPr marL="914400" lvl="1" indent="-457200">
              <a:buFont typeface="+mj-lt"/>
              <a:buAutoNum type="arabicPeriod"/>
            </a:pPr>
            <a:r>
              <a:rPr lang="en-US" dirty="0"/>
              <a:t>Encourage everyone to think freely and generate as many ideas as possible</a:t>
            </a:r>
          </a:p>
          <a:p>
            <a:pPr marL="914400" lvl="1" indent="-457200">
              <a:buFont typeface="+mj-lt"/>
              <a:buAutoNum type="arabicPeriod"/>
            </a:pPr>
            <a:r>
              <a:rPr lang="en-US" dirty="0"/>
              <a:t>Encourage participants to build upon each other's ideas, and to explore different perspectives and approaches.</a:t>
            </a:r>
          </a:p>
          <a:p>
            <a:pPr marL="914400" lvl="1" indent="-457200">
              <a:buFont typeface="+mj-lt"/>
              <a:buAutoNum type="arabicPeriod"/>
            </a:pPr>
            <a:r>
              <a:rPr lang="en-US" dirty="0"/>
              <a:t>As ideas are shared, group them into categories such as "communication," "task management," "file sharing," etc.</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754320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a:t>
            </a:r>
          </a:p>
        </p:txBody>
      </p:sp>
      <p:sp>
        <p:nvSpPr>
          <p:cNvPr id="3" name="Content Placeholder 2"/>
          <p:cNvSpPr>
            <a:spLocks noGrp="1"/>
          </p:cNvSpPr>
          <p:nvPr>
            <p:ph idx="1"/>
          </p:nvPr>
        </p:nvSpPr>
        <p:spPr/>
        <p:txBody>
          <a:bodyPr>
            <a:normAutofit/>
          </a:bodyPr>
          <a:lstStyle/>
          <a:p>
            <a:pPr marL="914400" lvl="1" indent="-457200">
              <a:buFont typeface="+mj-lt"/>
              <a:buAutoNum type="arabicPeriod" startAt="6"/>
            </a:pPr>
            <a:r>
              <a:rPr lang="en-US" dirty="0"/>
              <a:t>Have participants review the ideas generated and identify any duplicates or similar ideas.</a:t>
            </a:r>
          </a:p>
          <a:p>
            <a:pPr marL="914400" lvl="1" indent="-457200">
              <a:buFont typeface="+mj-lt"/>
              <a:buAutoNum type="arabicPeriod" startAt="6"/>
            </a:pPr>
            <a:r>
              <a:rPr lang="en-US" dirty="0"/>
              <a:t>Reconvene the group and ask each participant to select their top 3 ideas from each category.</a:t>
            </a:r>
          </a:p>
          <a:p>
            <a:pPr marL="914400" lvl="1" indent="-457200">
              <a:buFont typeface="+mj-lt"/>
              <a:buAutoNum type="arabicPeriod" startAt="6"/>
            </a:pPr>
            <a:r>
              <a:rPr lang="en-US" dirty="0"/>
              <a:t>Create a prioritized list of ideas based on the number of votes each idea received.</a:t>
            </a:r>
          </a:p>
          <a:p>
            <a:pPr marL="914400" lvl="1" indent="-457200">
              <a:buFont typeface="+mj-lt"/>
              <a:buAutoNum type="arabicPeriod" startAt="6"/>
            </a:pPr>
            <a:r>
              <a:rPr lang="en-US" dirty="0"/>
              <a:t>Identify any areas where further research or investigation is needed to determine the feasibility or practicality of an idea.</a:t>
            </a:r>
          </a:p>
          <a:p>
            <a:pPr marL="914400" lvl="1" indent="-457200">
              <a:buFont typeface="+mj-lt"/>
              <a:buAutoNum type="arabicPeriod" startAt="6"/>
            </a:pPr>
            <a:r>
              <a:rPr lang="en-US" dirty="0"/>
              <a:t>Assign tasks to team members to further develop the top ideas and create a prototype or a minimum viable product.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375527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0F14-3D06-4675-93D2-F94CA3CEB43B}"/>
              </a:ext>
            </a:extLst>
          </p:cNvPr>
          <p:cNvSpPr>
            <a:spLocks noGrp="1"/>
          </p:cNvSpPr>
          <p:nvPr>
            <p:ph type="title"/>
          </p:nvPr>
        </p:nvSpPr>
        <p:spPr/>
        <p:txBody>
          <a:bodyPr/>
          <a:lstStyle/>
          <a:p>
            <a:r>
              <a:rPr lang="en-US" dirty="0"/>
              <a:t>Brainstorming</a:t>
            </a:r>
          </a:p>
        </p:txBody>
      </p:sp>
      <p:sp>
        <p:nvSpPr>
          <p:cNvPr id="3" name="Content Placeholder 2">
            <a:extLst>
              <a:ext uri="{FF2B5EF4-FFF2-40B4-BE49-F238E27FC236}">
                <a16:creationId xmlns:a16="http://schemas.microsoft.com/office/drawing/2014/main" id="{F805A82E-424E-4C43-BE07-0111CA87AED8}"/>
              </a:ext>
            </a:extLst>
          </p:cNvPr>
          <p:cNvSpPr>
            <a:spLocks noGrp="1"/>
          </p:cNvSpPr>
          <p:nvPr>
            <p:ph idx="1"/>
          </p:nvPr>
        </p:nvSpPr>
        <p:spPr/>
        <p:txBody>
          <a:bodyPr>
            <a:normAutofit lnSpcReduction="10000"/>
          </a:bodyPr>
          <a:lstStyle/>
          <a:p>
            <a:r>
              <a:rPr lang="en-US" dirty="0"/>
              <a:t>Example of brainstorming ideas for a productivity tool for remote teams:</a:t>
            </a:r>
          </a:p>
          <a:p>
            <a:pPr lvl="1"/>
            <a:r>
              <a:rPr lang="en-US" dirty="0"/>
              <a:t>Communication:</a:t>
            </a:r>
          </a:p>
          <a:p>
            <a:pPr lvl="2"/>
            <a:r>
              <a:rPr lang="en-US" dirty="0"/>
              <a:t>Real-time chat platform for team members to communicate and collaborate.</a:t>
            </a:r>
          </a:p>
          <a:p>
            <a:pPr lvl="2"/>
            <a:r>
              <a:rPr lang="en-US" dirty="0"/>
              <a:t>Video conferencing tool for virtual meetings and team updates.</a:t>
            </a:r>
          </a:p>
          <a:p>
            <a:pPr lvl="2"/>
            <a:r>
              <a:rPr lang="en-US" dirty="0"/>
              <a:t>Integration with popular communication platforms like Slack or Microsoft Teams.</a:t>
            </a:r>
          </a:p>
          <a:p>
            <a:pPr lvl="1"/>
            <a:r>
              <a:rPr lang="en-US" dirty="0"/>
              <a:t>Task management:</a:t>
            </a:r>
          </a:p>
          <a:p>
            <a:pPr lvl="2"/>
            <a:r>
              <a:rPr lang="en-US" dirty="0"/>
              <a:t>Project management tool with task assignments, deadlines, and progress tracking.</a:t>
            </a:r>
          </a:p>
          <a:p>
            <a:pPr lvl="2"/>
            <a:r>
              <a:rPr lang="en-US" dirty="0"/>
              <a:t>Automated task reminders and notifications for team members.</a:t>
            </a:r>
          </a:p>
          <a:p>
            <a:pPr lvl="2"/>
            <a:r>
              <a:rPr lang="en-US" dirty="0"/>
              <a:t>Integration with popular project management tools like Asana or Trello.</a:t>
            </a:r>
          </a:p>
          <a:p>
            <a:pPr lvl="1"/>
            <a:r>
              <a:rPr lang="en-US" dirty="0"/>
              <a:t>File sharing:</a:t>
            </a:r>
          </a:p>
          <a:p>
            <a:pPr lvl="2"/>
            <a:r>
              <a:rPr lang="en-US" dirty="0"/>
              <a:t>Cloud-based file storage and sharing platform for team members to access and collaborate on files.</a:t>
            </a:r>
          </a:p>
          <a:p>
            <a:pPr lvl="2"/>
            <a:r>
              <a:rPr lang="en-US" dirty="0"/>
              <a:t>Integration with popular file sharing tools like Google Drive or Dropbox.</a:t>
            </a:r>
          </a:p>
          <a:p>
            <a:pPr lvl="2"/>
            <a:r>
              <a:rPr lang="en-US" dirty="0"/>
              <a:t>Version control and history tracking for files.</a:t>
            </a:r>
          </a:p>
        </p:txBody>
      </p:sp>
      <p:sp>
        <p:nvSpPr>
          <p:cNvPr id="4" name="Slide Number Placeholder 3">
            <a:extLst>
              <a:ext uri="{FF2B5EF4-FFF2-40B4-BE49-F238E27FC236}">
                <a16:creationId xmlns:a16="http://schemas.microsoft.com/office/drawing/2014/main" id="{4B5EF295-F105-4615-86FF-2B685AC0E303}"/>
              </a:ext>
            </a:extLst>
          </p:cNvPr>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2249975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Mapping</a:t>
            </a:r>
          </a:p>
        </p:txBody>
      </p:sp>
      <p:sp>
        <p:nvSpPr>
          <p:cNvPr id="3" name="Content Placeholder 2"/>
          <p:cNvSpPr>
            <a:spLocks noGrp="1"/>
          </p:cNvSpPr>
          <p:nvPr>
            <p:ph idx="1"/>
          </p:nvPr>
        </p:nvSpPr>
        <p:spPr/>
        <p:txBody>
          <a:bodyPr/>
          <a:lstStyle/>
          <a:p>
            <a:r>
              <a:rPr lang="en-US" dirty="0"/>
              <a:t>Mind mapping is a visual technique for organizing and exploring ideas</a:t>
            </a:r>
          </a:p>
          <a:p>
            <a:r>
              <a:rPr lang="en-US" dirty="0"/>
              <a:t>It involves creating a diagram that connects related ideas and concepts</a:t>
            </a:r>
          </a:p>
          <a:p>
            <a:r>
              <a:rPr lang="en-US" dirty="0"/>
              <a:t>Mind maps can help individuals and teams identify patterns, relationships, and potential solutions</a:t>
            </a:r>
          </a:p>
          <a:p>
            <a:r>
              <a:rPr lang="en-US" dirty="0"/>
              <a:t>They can be created manually or using digital tools like mind mapping software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spTree>
    <p:extLst>
      <p:ext uri="{BB962C8B-B14F-4D97-AF65-F5344CB8AC3E}">
        <p14:creationId xmlns:p14="http://schemas.microsoft.com/office/powerpoint/2010/main" val="3975693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39</a:t>
            </a:fld>
            <a:endParaRPr lang="en-US" dirty="0"/>
          </a:p>
        </p:txBody>
      </p:sp>
      <p:pic>
        <p:nvPicPr>
          <p:cNvPr id="8198" name="Picture 6" descr="Mind Map In Entrepreneurship - Uses &amp;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310" y="500289"/>
            <a:ext cx="7620000"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6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they important?</a:t>
            </a:r>
          </a:p>
        </p:txBody>
      </p:sp>
      <p:sp>
        <p:nvSpPr>
          <p:cNvPr id="3" name="Content Placeholder 2"/>
          <p:cNvSpPr>
            <a:spLocks noGrp="1"/>
          </p:cNvSpPr>
          <p:nvPr>
            <p:ph idx="1"/>
          </p:nvPr>
        </p:nvSpPr>
        <p:spPr/>
        <p:txBody>
          <a:bodyPr/>
          <a:lstStyle/>
          <a:p>
            <a:r>
              <a:rPr lang="en-US" dirty="0"/>
              <a:t>Ideation: generating innovative ideas for software products/services</a:t>
            </a:r>
          </a:p>
          <a:p>
            <a:r>
              <a:rPr lang="en-US" dirty="0"/>
              <a:t>Design: creating a user-friendly and visually appealing interface</a:t>
            </a:r>
          </a:p>
          <a:p>
            <a:r>
              <a:rPr lang="en-US" dirty="0"/>
              <a:t>Importance: critical for software entrepreneurship success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a:t>
            </a:fld>
            <a:endParaRPr lang="en-US" dirty="0"/>
          </a:p>
        </p:txBody>
      </p:sp>
    </p:spTree>
    <p:extLst>
      <p:ext uri="{BB962C8B-B14F-4D97-AF65-F5344CB8AC3E}">
        <p14:creationId xmlns:p14="http://schemas.microsoft.com/office/powerpoint/2010/main" val="4130345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Mapping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40</a:t>
            </a:fld>
            <a:endParaRPr lang="en-US" dirty="0"/>
          </a:p>
        </p:txBody>
      </p:sp>
      <p:pic>
        <p:nvPicPr>
          <p:cNvPr id="7170" name="Picture 2" descr="Mind Mapping for Startups - Mindmap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181" y="1207300"/>
            <a:ext cx="7962027" cy="527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68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Mapping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41</a:t>
            </a:fld>
            <a:endParaRPr lang="en-US" dirty="0"/>
          </a:p>
        </p:txBody>
      </p:sp>
      <p:pic>
        <p:nvPicPr>
          <p:cNvPr id="1030" name="Picture 6" descr="https://www.biggerplate.com/mapImages/xl/YHnAQgAM_A-Great-LinkedIn-Profile-mind-map.png">
            <a:extLst>
              <a:ext uri="{FF2B5EF4-FFF2-40B4-BE49-F238E27FC236}">
                <a16:creationId xmlns:a16="http://schemas.microsoft.com/office/drawing/2014/main" id="{5BD88CF6-0633-41E4-B64C-8DD6665A5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396" y="1727454"/>
            <a:ext cx="8493499" cy="385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21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Engineering</a:t>
            </a:r>
          </a:p>
        </p:txBody>
      </p:sp>
      <p:sp>
        <p:nvSpPr>
          <p:cNvPr id="3" name="Content Placeholder 2"/>
          <p:cNvSpPr>
            <a:spLocks noGrp="1"/>
          </p:cNvSpPr>
          <p:nvPr>
            <p:ph idx="1"/>
          </p:nvPr>
        </p:nvSpPr>
        <p:spPr/>
        <p:txBody>
          <a:bodyPr/>
          <a:lstStyle/>
          <a:p>
            <a:r>
              <a:rPr lang="en-US" dirty="0"/>
              <a:t>Reverse engineering is a technique for understanding how something works</a:t>
            </a:r>
          </a:p>
          <a:p>
            <a:r>
              <a:rPr lang="en-US" dirty="0"/>
              <a:t>It involves taking something apart, analyzing its components, and identifying its strengths and weaknesses</a:t>
            </a:r>
          </a:p>
          <a:p>
            <a:r>
              <a:rPr lang="en-US" dirty="0"/>
              <a:t>Reverse engineering can help individuals and teams identify opportunities for improvement and innovation</a:t>
            </a:r>
          </a:p>
          <a:p>
            <a:r>
              <a:rPr lang="en-US" dirty="0"/>
              <a:t>It can be applied to software, hardware, and other products or services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spTree>
    <p:extLst>
      <p:ext uri="{BB962C8B-B14F-4D97-AF65-F5344CB8AC3E}">
        <p14:creationId xmlns:p14="http://schemas.microsoft.com/office/powerpoint/2010/main" val="1414010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Engineering</a:t>
            </a:r>
          </a:p>
        </p:txBody>
      </p:sp>
      <p:sp>
        <p:nvSpPr>
          <p:cNvPr id="3" name="Content Placeholder 2"/>
          <p:cNvSpPr>
            <a:spLocks noGrp="1"/>
          </p:cNvSpPr>
          <p:nvPr>
            <p:ph idx="1"/>
          </p:nvPr>
        </p:nvSpPr>
        <p:spPr/>
        <p:txBody>
          <a:bodyPr>
            <a:normAutofit fontScale="85000" lnSpcReduction="20000"/>
          </a:bodyPr>
          <a:lstStyle/>
          <a:p>
            <a:r>
              <a:rPr lang="en-US" dirty="0"/>
              <a:t>Let's say you're interested in creating a new project management tool for software development teams. </a:t>
            </a:r>
          </a:p>
          <a:p>
            <a:r>
              <a:rPr lang="en-US" dirty="0"/>
              <a:t>You want to create a tool that is more efficient and user-friendly than existing tools on the market.</a:t>
            </a:r>
          </a:p>
          <a:p>
            <a:r>
              <a:rPr lang="en-US" dirty="0"/>
              <a:t>Conduct a reverse engineering analysis of several popular project management tools, such as Asana, Trello, and Jira. </a:t>
            </a:r>
          </a:p>
          <a:p>
            <a:r>
              <a:rPr lang="en-US" dirty="0"/>
              <a:t>You could analyze their features, user interfaces, and workflows to identify areas for improvement.</a:t>
            </a:r>
          </a:p>
          <a:p>
            <a:r>
              <a:rPr lang="en-US" dirty="0"/>
              <a:t>Here are some potential insights you might gain from your reverse engineering analysis:</a:t>
            </a:r>
          </a:p>
          <a:p>
            <a:pPr lvl="1"/>
            <a:r>
              <a:rPr lang="en-US" dirty="0"/>
              <a:t>User Interface</a:t>
            </a:r>
          </a:p>
          <a:p>
            <a:pPr lvl="1"/>
            <a:r>
              <a:rPr lang="en-US" dirty="0"/>
              <a:t>Workflows</a:t>
            </a:r>
          </a:p>
          <a:p>
            <a:pPr lvl="1"/>
            <a:r>
              <a:rPr lang="en-US" dirty="0"/>
              <a:t>Integration</a:t>
            </a:r>
          </a:p>
          <a:p>
            <a:pPr lvl="1"/>
            <a:r>
              <a:rPr lang="en-US" dirty="0"/>
              <a:t>Automation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2901507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438A-8908-4692-8D35-84119DE2029B}"/>
              </a:ext>
            </a:extLst>
          </p:cNvPr>
          <p:cNvSpPr>
            <a:spLocks noGrp="1"/>
          </p:cNvSpPr>
          <p:nvPr>
            <p:ph type="title"/>
          </p:nvPr>
        </p:nvSpPr>
        <p:spPr/>
        <p:txBody>
          <a:bodyPr/>
          <a:lstStyle/>
          <a:p>
            <a:r>
              <a:rPr lang="en-US" dirty="0"/>
              <a:t>Design sprints</a:t>
            </a:r>
          </a:p>
        </p:txBody>
      </p:sp>
      <p:sp>
        <p:nvSpPr>
          <p:cNvPr id="3" name="Content Placeholder 2">
            <a:extLst>
              <a:ext uri="{FF2B5EF4-FFF2-40B4-BE49-F238E27FC236}">
                <a16:creationId xmlns:a16="http://schemas.microsoft.com/office/drawing/2014/main" id="{23F9A20B-4B89-4DE6-939A-ACB7A4E29FA5}"/>
              </a:ext>
            </a:extLst>
          </p:cNvPr>
          <p:cNvSpPr>
            <a:spLocks noGrp="1"/>
          </p:cNvSpPr>
          <p:nvPr>
            <p:ph idx="1"/>
          </p:nvPr>
        </p:nvSpPr>
        <p:spPr/>
        <p:txBody>
          <a:bodyPr/>
          <a:lstStyle/>
          <a:p>
            <a:r>
              <a:rPr lang="en-US" dirty="0"/>
              <a:t>Design sprints are a structured process for solving design challenges. </a:t>
            </a:r>
          </a:p>
          <a:p>
            <a:r>
              <a:rPr lang="en-US" dirty="0"/>
              <a:t>They involve working intensively on a specific design challenge over the course of a few days, with a focus on rapid prototyping and testing. </a:t>
            </a:r>
          </a:p>
        </p:txBody>
      </p:sp>
      <p:sp>
        <p:nvSpPr>
          <p:cNvPr id="4" name="Slide Number Placeholder 3">
            <a:extLst>
              <a:ext uri="{FF2B5EF4-FFF2-40B4-BE49-F238E27FC236}">
                <a16:creationId xmlns:a16="http://schemas.microsoft.com/office/drawing/2014/main" id="{4E526594-BB55-47FA-87D6-F7C338805A5C}"/>
              </a:ext>
            </a:extLst>
          </p:cNvPr>
          <p:cNvSpPr>
            <a:spLocks noGrp="1"/>
          </p:cNvSpPr>
          <p:nvPr>
            <p:ph type="sldNum" sz="quarter" idx="12"/>
          </p:nvPr>
        </p:nvSpPr>
        <p:spPr/>
        <p:txBody>
          <a:bodyPr/>
          <a:lstStyle/>
          <a:p>
            <a:fld id="{B8DACC02-A2BD-4578-8E03-6D891060A695}" type="slidenum">
              <a:rPr lang="en-US" smtClean="0"/>
              <a:pPr/>
              <a:t>44</a:t>
            </a:fld>
            <a:endParaRPr lang="en-US" dirty="0"/>
          </a:p>
        </p:txBody>
      </p:sp>
      <p:pic>
        <p:nvPicPr>
          <p:cNvPr id="2050" name="Picture 2" descr="The Design Sprint. A practical guide to answering critical… | by Alin  Mateescu | I want to be a product manager when I grow up | Medium">
            <a:extLst>
              <a:ext uri="{FF2B5EF4-FFF2-40B4-BE49-F238E27FC236}">
                <a16:creationId xmlns:a16="http://schemas.microsoft.com/office/drawing/2014/main" id="{0EE7587F-AF60-4841-8BC9-0B808EE0C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251" y="2838827"/>
            <a:ext cx="8693749" cy="351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90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438A-8908-4692-8D35-84119DE2029B}"/>
              </a:ext>
            </a:extLst>
          </p:cNvPr>
          <p:cNvSpPr>
            <a:spLocks noGrp="1"/>
          </p:cNvSpPr>
          <p:nvPr>
            <p:ph type="title"/>
          </p:nvPr>
        </p:nvSpPr>
        <p:spPr/>
        <p:txBody>
          <a:bodyPr/>
          <a:lstStyle/>
          <a:p>
            <a:r>
              <a:rPr lang="en-US" dirty="0"/>
              <a:t>Design sprints</a:t>
            </a:r>
          </a:p>
        </p:txBody>
      </p:sp>
      <p:sp>
        <p:nvSpPr>
          <p:cNvPr id="3" name="Content Placeholder 2">
            <a:extLst>
              <a:ext uri="{FF2B5EF4-FFF2-40B4-BE49-F238E27FC236}">
                <a16:creationId xmlns:a16="http://schemas.microsoft.com/office/drawing/2014/main" id="{23F9A20B-4B89-4DE6-939A-ACB7A4E29FA5}"/>
              </a:ext>
            </a:extLst>
          </p:cNvPr>
          <p:cNvSpPr>
            <a:spLocks noGrp="1"/>
          </p:cNvSpPr>
          <p:nvPr>
            <p:ph idx="1"/>
          </p:nvPr>
        </p:nvSpPr>
        <p:spPr/>
        <p:txBody>
          <a:bodyPr>
            <a:normAutofit lnSpcReduction="10000"/>
          </a:bodyPr>
          <a:lstStyle/>
          <a:p>
            <a:r>
              <a:rPr lang="en-US" dirty="0"/>
              <a:t>The goal of a design sprint is to generate innovative solutions quickly, rather than spending months or even years developing a product.</a:t>
            </a:r>
          </a:p>
          <a:p>
            <a:r>
              <a:rPr lang="en-US" dirty="0"/>
              <a:t>Let's say a company wants to design a new mobile app for ordering food delivery. Here's how they might use a design sprint to solve this challenge:</a:t>
            </a:r>
          </a:p>
          <a:p>
            <a:r>
              <a:rPr lang="en-US" dirty="0"/>
              <a:t>Day 1: Understanding the Challenge</a:t>
            </a:r>
          </a:p>
          <a:p>
            <a:pPr lvl="1"/>
            <a:r>
              <a:rPr lang="en-US" dirty="0"/>
              <a:t>The team gathers to understand the challenge of designing a new mobile app for ordering food delivery. They conduct customer interviews and market research to identify the key problems they need to solve.</a:t>
            </a:r>
          </a:p>
          <a:p>
            <a:r>
              <a:rPr lang="en-US" dirty="0"/>
              <a:t>Day 2: Sketching and Ideation</a:t>
            </a:r>
          </a:p>
          <a:p>
            <a:pPr lvl="1"/>
            <a:r>
              <a:rPr lang="en-US" dirty="0"/>
              <a:t>The team spends the day sketching out ideas and brainstorming solutions. They create rough wireframes and prototypes to help visualize their ideas. They encourage wild and crazy ideas, without worrying about feasibility or practicality.</a:t>
            </a:r>
          </a:p>
        </p:txBody>
      </p:sp>
      <p:sp>
        <p:nvSpPr>
          <p:cNvPr id="4" name="Slide Number Placeholder 3">
            <a:extLst>
              <a:ext uri="{FF2B5EF4-FFF2-40B4-BE49-F238E27FC236}">
                <a16:creationId xmlns:a16="http://schemas.microsoft.com/office/drawing/2014/main" id="{4E526594-BB55-47FA-87D6-F7C338805A5C}"/>
              </a:ext>
            </a:extLst>
          </p:cNvPr>
          <p:cNvSpPr>
            <a:spLocks noGrp="1"/>
          </p:cNvSpPr>
          <p:nvPr>
            <p:ph type="sldNum" sz="quarter" idx="12"/>
          </p:nvPr>
        </p:nvSpPr>
        <p:spPr/>
        <p:txBody>
          <a:bodyPr/>
          <a:lstStyle/>
          <a:p>
            <a:fld id="{B8DACC02-A2BD-4578-8E03-6D891060A695}" type="slidenum">
              <a:rPr lang="en-US" smtClean="0"/>
              <a:pPr/>
              <a:t>45</a:t>
            </a:fld>
            <a:endParaRPr lang="en-US" dirty="0"/>
          </a:p>
        </p:txBody>
      </p:sp>
    </p:spTree>
    <p:extLst>
      <p:ext uri="{BB962C8B-B14F-4D97-AF65-F5344CB8AC3E}">
        <p14:creationId xmlns:p14="http://schemas.microsoft.com/office/powerpoint/2010/main" val="915488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438A-8908-4692-8D35-84119DE2029B}"/>
              </a:ext>
            </a:extLst>
          </p:cNvPr>
          <p:cNvSpPr>
            <a:spLocks noGrp="1"/>
          </p:cNvSpPr>
          <p:nvPr>
            <p:ph type="title"/>
          </p:nvPr>
        </p:nvSpPr>
        <p:spPr/>
        <p:txBody>
          <a:bodyPr/>
          <a:lstStyle/>
          <a:p>
            <a:r>
              <a:rPr lang="en-US" dirty="0"/>
              <a:t>Design sprints</a:t>
            </a:r>
          </a:p>
        </p:txBody>
      </p:sp>
      <p:sp>
        <p:nvSpPr>
          <p:cNvPr id="3" name="Content Placeholder 2">
            <a:extLst>
              <a:ext uri="{FF2B5EF4-FFF2-40B4-BE49-F238E27FC236}">
                <a16:creationId xmlns:a16="http://schemas.microsoft.com/office/drawing/2014/main" id="{23F9A20B-4B89-4DE6-939A-ACB7A4E29FA5}"/>
              </a:ext>
            </a:extLst>
          </p:cNvPr>
          <p:cNvSpPr>
            <a:spLocks noGrp="1"/>
          </p:cNvSpPr>
          <p:nvPr>
            <p:ph idx="1"/>
          </p:nvPr>
        </p:nvSpPr>
        <p:spPr/>
        <p:txBody>
          <a:bodyPr>
            <a:normAutofit lnSpcReduction="10000"/>
          </a:bodyPr>
          <a:lstStyle/>
          <a:p>
            <a:r>
              <a:rPr lang="en-US" dirty="0"/>
              <a:t>Day 3: Prototyping</a:t>
            </a:r>
          </a:p>
          <a:p>
            <a:pPr lvl="1"/>
            <a:r>
              <a:rPr lang="en-US" dirty="0"/>
              <a:t>The team selects the most promising ideas from the previous day and starts building prototypes. They use digital tools to create interactive prototypes that simulate the user experience.</a:t>
            </a:r>
          </a:p>
          <a:p>
            <a:r>
              <a:rPr lang="en-US" dirty="0"/>
              <a:t>Day 4: Testing and Feedback</a:t>
            </a:r>
          </a:p>
          <a:p>
            <a:pPr lvl="1"/>
            <a:r>
              <a:rPr lang="en-US" dirty="0"/>
              <a:t>The team tests their prototypes with real users, gathering feedback and insights. They conduct usability testing and user interviews to validate their designs. They use the feedback to refine their prototypes and identify areas for improvement.</a:t>
            </a:r>
          </a:p>
          <a:p>
            <a:r>
              <a:rPr lang="en-US" dirty="0"/>
              <a:t>Day 5: Refining and Iterating</a:t>
            </a:r>
          </a:p>
          <a:p>
            <a:pPr lvl="1"/>
            <a:r>
              <a:rPr lang="en-US" dirty="0"/>
              <a:t>The team spends the final day refining their prototypes based on the feedback they've received. They make changes to the design, user experience, and functionality. They present their final prototypes to stakeholders and receive feedback on their work.</a:t>
            </a:r>
          </a:p>
        </p:txBody>
      </p:sp>
      <p:sp>
        <p:nvSpPr>
          <p:cNvPr id="4" name="Slide Number Placeholder 3">
            <a:extLst>
              <a:ext uri="{FF2B5EF4-FFF2-40B4-BE49-F238E27FC236}">
                <a16:creationId xmlns:a16="http://schemas.microsoft.com/office/drawing/2014/main" id="{4E526594-BB55-47FA-87D6-F7C338805A5C}"/>
              </a:ext>
            </a:extLst>
          </p:cNvPr>
          <p:cNvSpPr>
            <a:spLocks noGrp="1"/>
          </p:cNvSpPr>
          <p:nvPr>
            <p:ph type="sldNum" sz="quarter" idx="12"/>
          </p:nvPr>
        </p:nvSpPr>
        <p:spPr/>
        <p:txBody>
          <a:bodyPr/>
          <a:lstStyle/>
          <a:p>
            <a:fld id="{B8DACC02-A2BD-4578-8E03-6D891060A695}" type="slidenum">
              <a:rPr lang="en-US" smtClean="0"/>
              <a:pPr/>
              <a:t>46</a:t>
            </a:fld>
            <a:endParaRPr lang="en-US" dirty="0"/>
          </a:p>
        </p:txBody>
      </p:sp>
    </p:spTree>
    <p:extLst>
      <p:ext uri="{BB962C8B-B14F-4D97-AF65-F5344CB8AC3E}">
        <p14:creationId xmlns:p14="http://schemas.microsoft.com/office/powerpoint/2010/main" val="80812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Starbursting</a:t>
            </a:r>
            <a:endParaRPr lang="en-US" dirty="0"/>
          </a:p>
        </p:txBody>
      </p:sp>
      <p:sp>
        <p:nvSpPr>
          <p:cNvPr id="3" name="Content Placeholder 2"/>
          <p:cNvSpPr>
            <a:spLocks noGrp="1"/>
          </p:cNvSpPr>
          <p:nvPr>
            <p:ph idx="1"/>
          </p:nvPr>
        </p:nvSpPr>
        <p:spPr/>
        <p:txBody>
          <a:bodyPr/>
          <a:lstStyle/>
          <a:p>
            <a:r>
              <a:rPr lang="en-US" dirty="0" err="1"/>
              <a:t>Starbursting</a:t>
            </a:r>
            <a:r>
              <a:rPr lang="en-US" dirty="0"/>
              <a:t> is a variation of brainstorming that involves creating a visual representation of ideas</a:t>
            </a:r>
          </a:p>
          <a:p>
            <a:r>
              <a:rPr lang="en-US" dirty="0"/>
              <a:t>It involves drawing a central idea or concept, and then branching out into related ideas and sub-ideas</a:t>
            </a:r>
          </a:p>
          <a:p>
            <a:r>
              <a:rPr lang="en-US" dirty="0" err="1"/>
              <a:t>Starbursting</a:t>
            </a:r>
            <a:r>
              <a:rPr lang="en-US" dirty="0"/>
              <a:t> can help individuals and teams generate a large number of ideas quickly and efficiently</a:t>
            </a:r>
          </a:p>
          <a:p>
            <a:r>
              <a:rPr lang="en-US" dirty="0"/>
              <a:t>It can be done individually or collaboratively</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spTree>
    <p:extLst>
      <p:ext uri="{BB962C8B-B14F-4D97-AF65-F5344CB8AC3E}">
        <p14:creationId xmlns:p14="http://schemas.microsoft.com/office/powerpoint/2010/main" val="1535516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48</a:t>
            </a:fld>
            <a:endParaRPr lang="en-US" dirty="0"/>
          </a:p>
        </p:txBody>
      </p:sp>
      <p:pic>
        <p:nvPicPr>
          <p:cNvPr id="9218" name="Picture 2" descr="Starbursting Guide &amp; Template | Gliffy by Per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422" y="630348"/>
            <a:ext cx="82962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19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SCAMPER</a:t>
            </a:r>
          </a:p>
        </p:txBody>
      </p:sp>
      <p:sp>
        <p:nvSpPr>
          <p:cNvPr id="3" name="Content Placeholder 2"/>
          <p:cNvSpPr>
            <a:spLocks noGrp="1"/>
          </p:cNvSpPr>
          <p:nvPr>
            <p:ph idx="1"/>
          </p:nvPr>
        </p:nvSpPr>
        <p:spPr/>
        <p:txBody>
          <a:bodyPr/>
          <a:lstStyle/>
          <a:p>
            <a:r>
              <a:rPr lang="en-US" dirty="0"/>
              <a:t>SCAMPER is a mnemonic technique that stands for Substitute, Combine, Adapt, Modify, Put to Another Use, Eliminate, and Rearrange</a:t>
            </a:r>
          </a:p>
          <a:p>
            <a:r>
              <a:rPr lang="en-US" dirty="0"/>
              <a:t>It provides a structured approach to generating ideas, by applying different modifications to existing ideas or products</a:t>
            </a:r>
          </a:p>
          <a:p>
            <a:r>
              <a:rPr lang="en-US" dirty="0"/>
              <a:t>SCAMPER can help individuals and teams generate new ideas and solutions by building on existing knowledge and resources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239048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Ideation</a:t>
            </a:r>
          </a:p>
        </p:txBody>
      </p:sp>
      <p:sp>
        <p:nvSpPr>
          <p:cNvPr id="3" name="Content Placeholder 2"/>
          <p:cNvSpPr>
            <a:spLocks noGrp="1"/>
          </p:cNvSpPr>
          <p:nvPr>
            <p:ph idx="1"/>
          </p:nvPr>
        </p:nvSpPr>
        <p:spPr/>
        <p:txBody>
          <a:bodyPr/>
          <a:lstStyle/>
          <a:p>
            <a:r>
              <a:rPr lang="en-US" dirty="0"/>
              <a:t>Generate innovative ideas for software products/services</a:t>
            </a:r>
          </a:p>
          <a:p>
            <a:r>
              <a:rPr lang="en-US" dirty="0"/>
              <a:t>Identify problems and opportunities in the market</a:t>
            </a:r>
          </a:p>
          <a:p>
            <a:r>
              <a:rPr lang="en-US" dirty="0"/>
              <a:t>Develop solutions that address customer needs</a:t>
            </a:r>
          </a:p>
          <a:p>
            <a:r>
              <a:rPr lang="en-US" dirty="0"/>
              <a:t>Differentiate from competitors</a:t>
            </a:r>
          </a:p>
          <a:p>
            <a:r>
              <a:rPr lang="en-US" dirty="0"/>
              <a:t>Create a unique value proposition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2046908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pic>
        <p:nvPicPr>
          <p:cNvPr id="10242" name="Picture 2" descr="What is Idea Generation? – Definition, Techniques and Success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17" y="208469"/>
            <a:ext cx="9556750" cy="63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97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SCAMPER</a:t>
            </a:r>
          </a:p>
        </p:txBody>
      </p:sp>
      <p:sp>
        <p:nvSpPr>
          <p:cNvPr id="4" name="Content Placeholder 3"/>
          <p:cNvSpPr>
            <a:spLocks noGrp="1"/>
          </p:cNvSpPr>
          <p:nvPr>
            <p:ph idx="1"/>
          </p:nvPr>
        </p:nvSpPr>
        <p:spPr/>
        <p:txBody>
          <a:bodyPr numCol="1">
            <a:normAutofit fontScale="70000" lnSpcReduction="20000"/>
          </a:bodyPr>
          <a:lstStyle/>
          <a:p>
            <a:r>
              <a:rPr lang="en-US" dirty="0"/>
              <a:t>Substitute:</a:t>
            </a:r>
          </a:p>
          <a:p>
            <a:pPr lvl="1"/>
            <a:r>
              <a:rPr lang="en-US" dirty="0"/>
              <a:t>What other technologies or services could be used to create a similar product or service?</a:t>
            </a:r>
          </a:p>
          <a:p>
            <a:pPr lvl="1"/>
            <a:r>
              <a:rPr lang="en-US" dirty="0"/>
              <a:t>What other markets or customer segments could be served?</a:t>
            </a:r>
          </a:p>
          <a:p>
            <a:pPr lvl="1"/>
            <a:r>
              <a:rPr lang="en-US" dirty="0"/>
              <a:t>What other business models could be used?</a:t>
            </a:r>
          </a:p>
          <a:p>
            <a:r>
              <a:rPr lang="en-US" dirty="0"/>
              <a:t>Combine:</a:t>
            </a:r>
          </a:p>
          <a:p>
            <a:pPr lvl="1"/>
            <a:r>
              <a:rPr lang="en-US" dirty="0"/>
              <a:t>How could the product or service be combined with other products or services to create something new or more valuable?</a:t>
            </a:r>
          </a:p>
          <a:p>
            <a:pPr lvl="1"/>
            <a:r>
              <a:rPr lang="en-US" dirty="0"/>
              <a:t>How could the product or service be combined with different business models?</a:t>
            </a:r>
          </a:p>
          <a:p>
            <a:pPr lvl="1"/>
            <a:r>
              <a:rPr lang="en-US" dirty="0"/>
              <a:t>How could the product or service be combined with different technologies or services?</a:t>
            </a:r>
          </a:p>
          <a:p>
            <a:r>
              <a:rPr lang="en-US" dirty="0"/>
              <a:t>Adapt:</a:t>
            </a:r>
          </a:p>
          <a:p>
            <a:pPr lvl="1"/>
            <a:r>
              <a:rPr lang="en-US" dirty="0"/>
              <a:t>How could the product or service be adapted to meet the needs of different markets or customer segments?</a:t>
            </a:r>
          </a:p>
          <a:p>
            <a:pPr lvl="1"/>
            <a:r>
              <a:rPr lang="en-US" dirty="0"/>
              <a:t>How could the product or service be adapted to different technologies or services?</a:t>
            </a:r>
          </a:p>
          <a:p>
            <a:pPr lvl="1"/>
            <a:r>
              <a:rPr lang="en-US" dirty="0"/>
              <a:t>How could the business model be adapted to different markets or customer segments?</a:t>
            </a:r>
          </a:p>
          <a:p>
            <a:r>
              <a:rPr lang="en-US" dirty="0"/>
              <a:t>Modify:</a:t>
            </a:r>
          </a:p>
          <a:p>
            <a:pPr lvl="1"/>
            <a:r>
              <a:rPr lang="en-US" dirty="0"/>
              <a:t>What features or functionality could be added or removed to make the product or service more appealing to customers?</a:t>
            </a:r>
          </a:p>
          <a:p>
            <a:pPr lvl="1"/>
            <a:r>
              <a:rPr lang="en-US" dirty="0"/>
              <a:t>How could the product or service be modified to make it more efficient or cost-effective to produce?</a:t>
            </a:r>
          </a:p>
          <a:p>
            <a:pPr lvl="1"/>
            <a:r>
              <a:rPr lang="en-US" dirty="0"/>
              <a:t>How could the business model be modified to make it more profitable or sustainable?</a:t>
            </a:r>
          </a:p>
        </p:txBody>
      </p:sp>
      <p:sp>
        <p:nvSpPr>
          <p:cNvPr id="2" name="Slide Number Placeholder 1"/>
          <p:cNvSpPr>
            <a:spLocks noGrp="1"/>
          </p:cNvSpPr>
          <p:nvPr>
            <p:ph type="sldNum" sz="quarter" idx="12"/>
          </p:nvPr>
        </p:nvSpPr>
        <p:spPr/>
        <p:txBody>
          <a:bodyPr/>
          <a:lstStyle/>
          <a:p>
            <a:fld id="{B8DACC02-A2BD-4578-8E03-6D891060A695}" type="slidenum">
              <a:rPr lang="en-US" smtClean="0"/>
              <a:t>51</a:t>
            </a:fld>
            <a:endParaRPr lang="en-US"/>
          </a:p>
        </p:txBody>
      </p:sp>
    </p:spTree>
    <p:extLst>
      <p:ext uri="{BB962C8B-B14F-4D97-AF65-F5344CB8AC3E}">
        <p14:creationId xmlns:p14="http://schemas.microsoft.com/office/powerpoint/2010/main" val="3437724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SCAMPER</a:t>
            </a:r>
          </a:p>
        </p:txBody>
      </p:sp>
      <p:sp>
        <p:nvSpPr>
          <p:cNvPr id="4" name="Content Placeholder 3"/>
          <p:cNvSpPr>
            <a:spLocks noGrp="1"/>
          </p:cNvSpPr>
          <p:nvPr>
            <p:ph idx="1"/>
          </p:nvPr>
        </p:nvSpPr>
        <p:spPr/>
        <p:txBody>
          <a:bodyPr numCol="1">
            <a:normAutofit fontScale="85000" lnSpcReduction="10000"/>
          </a:bodyPr>
          <a:lstStyle/>
          <a:p>
            <a:r>
              <a:rPr lang="en-US" dirty="0"/>
              <a:t>Put to other uses:</a:t>
            </a:r>
          </a:p>
          <a:p>
            <a:pPr lvl="1"/>
            <a:r>
              <a:rPr lang="en-US" dirty="0"/>
              <a:t>Are there other ways to use the product or service that have not yet been thought of?</a:t>
            </a:r>
          </a:p>
          <a:p>
            <a:pPr lvl="1"/>
            <a:r>
              <a:rPr lang="en-US" dirty="0"/>
              <a:t>Are there other markets or customer segments that could benefit from the product or service?</a:t>
            </a:r>
          </a:p>
          <a:p>
            <a:pPr lvl="1"/>
            <a:r>
              <a:rPr lang="en-US" dirty="0"/>
              <a:t>Are there other ways to monetize the product or service?</a:t>
            </a:r>
          </a:p>
          <a:p>
            <a:r>
              <a:rPr lang="en-US" dirty="0"/>
              <a:t>Eliminate:</a:t>
            </a:r>
          </a:p>
          <a:p>
            <a:pPr lvl="1"/>
            <a:r>
              <a:rPr lang="en-US" dirty="0"/>
              <a:t>What features or functionality could be eliminated without sacrificing the value of the product or service?</a:t>
            </a:r>
          </a:p>
          <a:p>
            <a:pPr lvl="1"/>
            <a:r>
              <a:rPr lang="en-US" dirty="0"/>
              <a:t>What processes or steps could be eliminated to make the product or service more efficient or cost-effective to produce?</a:t>
            </a:r>
          </a:p>
          <a:p>
            <a:pPr lvl="1"/>
            <a:r>
              <a:rPr lang="en-US" dirty="0"/>
              <a:t>What costs could be eliminated without sacrificing the quality of the product or service?</a:t>
            </a:r>
          </a:p>
          <a:p>
            <a:r>
              <a:rPr lang="en-US" dirty="0"/>
              <a:t>Reverse:</a:t>
            </a:r>
          </a:p>
          <a:p>
            <a:pPr lvl="1"/>
            <a:r>
              <a:rPr lang="en-US" dirty="0"/>
              <a:t>How could the product or service be used to solve a problem in a new or different way?</a:t>
            </a:r>
          </a:p>
          <a:p>
            <a:pPr lvl="1"/>
            <a:r>
              <a:rPr lang="en-US" dirty="0"/>
              <a:t>How could the business model be reversed to create a new source of value?</a:t>
            </a:r>
          </a:p>
          <a:p>
            <a:pPr lvl="1"/>
            <a:r>
              <a:rPr lang="en-US" dirty="0"/>
              <a:t>What are the unintended consequences of the product or service, and how could they be exploited to create new opportunities?</a:t>
            </a:r>
          </a:p>
          <a:p>
            <a:pPr lvl="1"/>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t>52</a:t>
            </a:fld>
            <a:endParaRPr lang="en-US"/>
          </a:p>
        </p:txBody>
      </p:sp>
    </p:spTree>
    <p:extLst>
      <p:ext uri="{BB962C8B-B14F-4D97-AF65-F5344CB8AC3E}">
        <p14:creationId xmlns:p14="http://schemas.microsoft.com/office/powerpoint/2010/main" val="2401602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Idea Generation Techniques</a:t>
            </a:r>
          </a:p>
        </p:txBody>
      </p:sp>
      <p:sp>
        <p:nvSpPr>
          <p:cNvPr id="3" name="Content Placeholder 2"/>
          <p:cNvSpPr>
            <a:spLocks noGrp="1"/>
          </p:cNvSpPr>
          <p:nvPr>
            <p:ph idx="1"/>
          </p:nvPr>
        </p:nvSpPr>
        <p:spPr/>
        <p:txBody>
          <a:bodyPr>
            <a:normAutofit/>
          </a:bodyPr>
          <a:lstStyle/>
          <a:p>
            <a:r>
              <a:rPr lang="en-US" dirty="0"/>
              <a:t>A company used brainstorming to generate ideas for a new product line, resulting in a successful launch</a:t>
            </a:r>
          </a:p>
          <a:p>
            <a:r>
              <a:rPr lang="en-US" dirty="0"/>
              <a:t>A startup used mind mapping to identify potential solutions for a complex problem, leading to a breakthrough in their product development</a:t>
            </a:r>
          </a:p>
          <a:p>
            <a:r>
              <a:rPr lang="en-US" dirty="0"/>
              <a:t>A team used reverse engineering to understand a competitor's product, identifying areas for improvement and innovation</a:t>
            </a:r>
          </a:p>
          <a:p>
            <a:r>
              <a:rPr lang="en-US" dirty="0"/>
              <a:t>An individual used </a:t>
            </a:r>
            <a:r>
              <a:rPr lang="en-US" dirty="0" err="1"/>
              <a:t>starbursting</a:t>
            </a:r>
            <a:r>
              <a:rPr lang="en-US" dirty="0"/>
              <a:t> to generate ideas for a new business venture, resulting in a successful pitch to investors</a:t>
            </a:r>
          </a:p>
          <a:p>
            <a:r>
              <a:rPr lang="en-US" dirty="0"/>
              <a:t>A group used SCAMPER to generate ideas for a new feature for their software product, leading to a significant increase in user engagement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30420765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Thinking</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1732571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Thinking: A Problem-Solving Approach</a:t>
            </a:r>
          </a:p>
        </p:txBody>
      </p:sp>
      <p:sp>
        <p:nvSpPr>
          <p:cNvPr id="3" name="Content Placeholder 2"/>
          <p:cNvSpPr>
            <a:spLocks noGrp="1"/>
          </p:cNvSpPr>
          <p:nvPr>
            <p:ph idx="1"/>
          </p:nvPr>
        </p:nvSpPr>
        <p:spPr/>
        <p:txBody>
          <a:bodyPr/>
          <a:lstStyle/>
          <a:p>
            <a:r>
              <a:rPr lang="en-US" dirty="0"/>
              <a:t>Design thinking is a user-centered approach to problem-solving</a:t>
            </a:r>
          </a:p>
          <a:p>
            <a:r>
              <a:rPr lang="en-US" dirty="0"/>
              <a:t>It involves a iterative process of empathizing, defining, ideating, prototyping, and testing</a:t>
            </a:r>
          </a:p>
          <a:p>
            <a:r>
              <a:rPr lang="en-US" dirty="0"/>
              <a:t>Design thinking is used to create innovative solutions that meet user needs and solve real-world problems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55</a:t>
            </a:fld>
            <a:endParaRPr lang="en-US" dirty="0"/>
          </a:p>
        </p:txBody>
      </p:sp>
      <p:pic>
        <p:nvPicPr>
          <p:cNvPr id="11266" name="Picture 2" descr="What is Design Thinking? | Dribbble Design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504" y="3749675"/>
            <a:ext cx="622049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80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Empathize: Understanding User Needs</a:t>
            </a:r>
          </a:p>
        </p:txBody>
      </p:sp>
      <p:sp>
        <p:nvSpPr>
          <p:cNvPr id="3" name="Content Placeholder 2"/>
          <p:cNvSpPr>
            <a:spLocks noGrp="1"/>
          </p:cNvSpPr>
          <p:nvPr>
            <p:ph idx="1"/>
          </p:nvPr>
        </p:nvSpPr>
        <p:spPr/>
        <p:txBody>
          <a:bodyPr/>
          <a:lstStyle/>
          <a:p>
            <a:r>
              <a:rPr lang="en-US" dirty="0"/>
              <a:t>Involves understanding user needs and pain points</a:t>
            </a:r>
          </a:p>
          <a:p>
            <a:r>
              <a:rPr lang="en-US" dirty="0"/>
              <a:t>Conduct user research to gather data and insights</a:t>
            </a:r>
          </a:p>
          <a:p>
            <a:r>
              <a:rPr lang="en-US" dirty="0"/>
              <a:t>Create user personas to represent the user's perspective</a:t>
            </a:r>
          </a:p>
          <a:p>
            <a:r>
              <a:rPr lang="en-US" dirty="0"/>
              <a:t>Use empathy to develop a deep understanding of the user's needs and motivations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pic>
        <p:nvPicPr>
          <p:cNvPr id="12290" name="Picture 2" descr="https://public-images.interaction-design.org/literature/articles/heros/article_130799_hero_5aa02f2f6419a3.84370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565" y="3779925"/>
            <a:ext cx="6588059" cy="250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81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Defining the Problem</a:t>
            </a:r>
          </a:p>
        </p:txBody>
      </p:sp>
      <p:sp>
        <p:nvSpPr>
          <p:cNvPr id="3" name="Content Placeholder 2"/>
          <p:cNvSpPr>
            <a:spLocks noGrp="1"/>
          </p:cNvSpPr>
          <p:nvPr>
            <p:ph idx="1"/>
          </p:nvPr>
        </p:nvSpPr>
        <p:spPr/>
        <p:txBody>
          <a:bodyPr/>
          <a:lstStyle/>
          <a:p>
            <a:r>
              <a:rPr lang="en-US" dirty="0"/>
              <a:t>Involves defining the problem statement or opportunity statement</a:t>
            </a:r>
          </a:p>
          <a:p>
            <a:r>
              <a:rPr lang="en-US" dirty="0"/>
              <a:t>Use the insights gathered during the empathize stage to identify the problem or opportunity</a:t>
            </a:r>
          </a:p>
          <a:p>
            <a:r>
              <a:rPr lang="en-US" dirty="0"/>
              <a:t>Define the problem or opportunity in a concise and actionable way</a:t>
            </a:r>
          </a:p>
          <a:p>
            <a:r>
              <a:rPr lang="en-US" dirty="0"/>
              <a:t>Use the problem or opportunity statement to guide the rest of the design thinking process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57</a:t>
            </a:fld>
            <a:endParaRPr lang="en-US" dirty="0"/>
          </a:p>
        </p:txBody>
      </p:sp>
      <p:pic>
        <p:nvPicPr>
          <p:cNvPr id="13314" name="Picture 2" descr="A problem statement template"/>
          <p:cNvPicPr>
            <a:picLocks noChangeAspect="1" noChangeArrowheads="1"/>
          </p:cNvPicPr>
          <p:nvPr/>
        </p:nvPicPr>
        <p:blipFill rotWithShape="1">
          <a:blip r:embed="rId2">
            <a:extLst>
              <a:ext uri="{28A0092B-C50C-407E-A947-70E740481C1C}">
                <a14:useLocalDpi xmlns:a14="http://schemas.microsoft.com/office/drawing/2010/main" val="0"/>
              </a:ext>
            </a:extLst>
          </a:blip>
          <a:srcRect l="2304" t="14566" r="2275" b="13058"/>
          <a:stretch/>
        </p:blipFill>
        <p:spPr bwMode="auto">
          <a:xfrm>
            <a:off x="5721790" y="4273621"/>
            <a:ext cx="4155541" cy="221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8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Ideate: Generating Ideas</a:t>
            </a:r>
          </a:p>
        </p:txBody>
      </p:sp>
      <p:sp>
        <p:nvSpPr>
          <p:cNvPr id="3" name="Content Placeholder 2"/>
          <p:cNvSpPr>
            <a:spLocks noGrp="1"/>
          </p:cNvSpPr>
          <p:nvPr>
            <p:ph idx="1"/>
          </p:nvPr>
        </p:nvSpPr>
        <p:spPr/>
        <p:txBody>
          <a:bodyPr/>
          <a:lstStyle/>
          <a:p>
            <a:r>
              <a:rPr lang="en-US" dirty="0"/>
              <a:t>Involves generating a wide range of ideas for solutions</a:t>
            </a:r>
          </a:p>
          <a:p>
            <a:r>
              <a:rPr lang="en-US" dirty="0"/>
              <a:t>Use brainstorming and other ideation techniques to generate ideas</a:t>
            </a:r>
          </a:p>
          <a:p>
            <a:r>
              <a:rPr lang="en-US" dirty="0"/>
              <a:t>Encourage wild and creative ideas, without worrying about feasibility or practicality</a:t>
            </a:r>
          </a:p>
          <a:p>
            <a:r>
              <a:rPr lang="en-US" dirty="0"/>
              <a:t>Use collaboration and building on others' ideas to foster a creative and supportive environment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pic>
        <p:nvPicPr>
          <p:cNvPr id="14338" name="Picture 2" descr="The 5 Stages of the Design Thinking Process [ELI5 Guid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14" r="16636"/>
          <a:stretch/>
        </p:blipFill>
        <p:spPr bwMode="auto">
          <a:xfrm>
            <a:off x="7009049" y="3947311"/>
            <a:ext cx="3791735" cy="253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460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Creating a Tangible Representation</a:t>
            </a:r>
          </a:p>
        </p:txBody>
      </p:sp>
      <p:sp>
        <p:nvSpPr>
          <p:cNvPr id="3" name="Content Placeholder 2"/>
          <p:cNvSpPr>
            <a:spLocks noGrp="1"/>
          </p:cNvSpPr>
          <p:nvPr>
            <p:ph idx="1"/>
          </p:nvPr>
        </p:nvSpPr>
        <p:spPr/>
        <p:txBody>
          <a:bodyPr/>
          <a:lstStyle/>
          <a:p>
            <a:r>
              <a:rPr lang="en-US" dirty="0"/>
              <a:t>Involves creating a tangible representation of the solution</a:t>
            </a:r>
          </a:p>
          <a:p>
            <a:r>
              <a:rPr lang="en-US" dirty="0"/>
              <a:t>Use prototyping to test and refine the solution</a:t>
            </a:r>
          </a:p>
          <a:p>
            <a:r>
              <a:rPr lang="en-US" dirty="0"/>
              <a:t>Create a prototype that is feasible, desirable, and viable</a:t>
            </a:r>
          </a:p>
          <a:p>
            <a:r>
              <a:rPr lang="en-US" dirty="0"/>
              <a:t>Use prototyping to gather feedback and refine the solution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pic>
        <p:nvPicPr>
          <p:cNvPr id="15362" name="Picture 2" descr="The 5 Stages in the Design Thinking Process | IxD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815"/>
          <a:stretch/>
        </p:blipFill>
        <p:spPr bwMode="auto">
          <a:xfrm>
            <a:off x="5632921" y="3754916"/>
            <a:ext cx="5647696" cy="273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
            </a:r>
          </a:p>
        </p:txBody>
      </p:sp>
      <p:sp>
        <p:nvSpPr>
          <p:cNvPr id="3" name="Content Placeholder 2"/>
          <p:cNvSpPr>
            <a:spLocks noGrp="1"/>
          </p:cNvSpPr>
          <p:nvPr>
            <p:ph idx="1"/>
          </p:nvPr>
        </p:nvSpPr>
        <p:spPr/>
        <p:txBody>
          <a:bodyPr/>
          <a:lstStyle/>
          <a:p>
            <a:r>
              <a:rPr lang="en-US" dirty="0"/>
              <a:t>Create an intuitive and user-friendly interface</a:t>
            </a:r>
          </a:p>
          <a:p>
            <a:r>
              <a:rPr lang="en-US" dirty="0"/>
              <a:t>Ensure a seamless user experience</a:t>
            </a:r>
          </a:p>
          <a:p>
            <a:r>
              <a:rPr lang="en-US" dirty="0"/>
              <a:t>Increase customer satisfaction and loyalty</a:t>
            </a:r>
          </a:p>
          <a:p>
            <a:r>
              <a:rPr lang="en-US" dirty="0"/>
              <a:t>Enhance the overall brand experience</a:t>
            </a:r>
          </a:p>
          <a:p>
            <a:r>
              <a:rPr lang="en-US" dirty="0"/>
              <a:t>Improve the software's accessibility and usability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1403015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Gathering Feedback and Refining the Solution</a:t>
            </a:r>
          </a:p>
        </p:txBody>
      </p:sp>
      <p:sp>
        <p:nvSpPr>
          <p:cNvPr id="3" name="Content Placeholder 2"/>
          <p:cNvSpPr>
            <a:spLocks noGrp="1"/>
          </p:cNvSpPr>
          <p:nvPr>
            <p:ph idx="1"/>
          </p:nvPr>
        </p:nvSpPr>
        <p:spPr/>
        <p:txBody>
          <a:bodyPr/>
          <a:lstStyle/>
          <a:p>
            <a:r>
              <a:rPr lang="en-US" dirty="0"/>
              <a:t>Involves testing the solution with users and gathering feedback</a:t>
            </a:r>
          </a:p>
          <a:p>
            <a:r>
              <a:rPr lang="en-US" dirty="0"/>
              <a:t>Use user feedback to refine and improve the solution</a:t>
            </a:r>
          </a:p>
          <a:p>
            <a:r>
              <a:rPr lang="en-US" dirty="0"/>
              <a:t>Conduct usability testing and gather feedback from users</a:t>
            </a:r>
          </a:p>
          <a:p>
            <a:r>
              <a:rPr lang="en-US" dirty="0"/>
              <a:t>Use the feedback to refine the solution and make it more user-friendly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60</a:t>
            </a:fld>
            <a:endParaRPr lang="en-US" dirty="0"/>
          </a:p>
        </p:txBody>
      </p:sp>
      <p:pic>
        <p:nvPicPr>
          <p:cNvPr id="16386" name="Picture 2" descr="The 5 Stages in the Design Thinking Process | IxD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 t="4675" r="-93" b="13807"/>
          <a:stretch/>
        </p:blipFill>
        <p:spPr bwMode="auto">
          <a:xfrm>
            <a:off x="5305330" y="3779925"/>
            <a:ext cx="5943757" cy="272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64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Iterate: Refining the Solution</a:t>
            </a:r>
          </a:p>
        </p:txBody>
      </p:sp>
      <p:sp>
        <p:nvSpPr>
          <p:cNvPr id="3" name="Content Placeholder 2"/>
          <p:cNvSpPr>
            <a:spLocks noGrp="1"/>
          </p:cNvSpPr>
          <p:nvPr>
            <p:ph idx="1"/>
          </p:nvPr>
        </p:nvSpPr>
        <p:spPr/>
        <p:txBody>
          <a:bodyPr/>
          <a:lstStyle/>
          <a:p>
            <a:r>
              <a:rPr lang="en-US" dirty="0"/>
              <a:t>Involves refining the solution based on user feedback</a:t>
            </a:r>
          </a:p>
          <a:p>
            <a:r>
              <a:rPr lang="en-US" dirty="0"/>
              <a:t>Use the feedback from the test stage to make improvements and refinements</a:t>
            </a:r>
          </a:p>
          <a:p>
            <a:r>
              <a:rPr lang="en-US" dirty="0"/>
              <a:t>Continue to iterate and refine the solution until it meets user needs and expectations</a:t>
            </a:r>
          </a:p>
          <a:p>
            <a:r>
              <a:rPr lang="en-US" dirty="0"/>
              <a:t>Use iteration to ensure that the </a:t>
            </a:r>
          </a:p>
          <a:p>
            <a:pPr marL="0" indent="0">
              <a:buNone/>
            </a:pPr>
            <a:r>
              <a:rPr lang="en-US" dirty="0"/>
              <a:t>solution is feasible, desirable, and viable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61</a:t>
            </a:fld>
            <a:endParaRPr lang="en-US" dirty="0"/>
          </a:p>
        </p:txBody>
      </p:sp>
      <p:pic>
        <p:nvPicPr>
          <p:cNvPr id="17410" name="Picture 2" descr="Design Thinking 1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035"/>
          <a:stretch/>
        </p:blipFill>
        <p:spPr bwMode="auto">
          <a:xfrm>
            <a:off x="6511940" y="3560867"/>
            <a:ext cx="5486351" cy="293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63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Experience (UX) Design</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spTree>
    <p:extLst>
      <p:ext uri="{BB962C8B-B14F-4D97-AF65-F5344CB8AC3E}">
        <p14:creationId xmlns:p14="http://schemas.microsoft.com/office/powerpoint/2010/main" val="4269537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Products That Delight and Engage Users</a:t>
            </a:r>
          </a:p>
        </p:txBody>
      </p:sp>
      <p:sp>
        <p:nvSpPr>
          <p:cNvPr id="3" name="Content Placeholder 2"/>
          <p:cNvSpPr>
            <a:spLocks noGrp="1"/>
          </p:cNvSpPr>
          <p:nvPr>
            <p:ph idx="1"/>
          </p:nvPr>
        </p:nvSpPr>
        <p:spPr/>
        <p:txBody>
          <a:bodyPr/>
          <a:lstStyle/>
          <a:p>
            <a:r>
              <a:rPr lang="en-US" dirty="0"/>
              <a:t>UX design is the process of creating products that are easy to use, efficient, and enjoyable for users</a:t>
            </a:r>
          </a:p>
          <a:p>
            <a:r>
              <a:rPr lang="en-US" dirty="0"/>
              <a:t>It involves understanding user needs, behaviors, and motivations to design products that meet their expectations</a:t>
            </a:r>
          </a:p>
          <a:p>
            <a:r>
              <a:rPr lang="en-US" dirty="0"/>
              <a:t>Good UX design can improve user satisfaction, increase customer loyalty, and ultimately drive business success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63</a:t>
            </a:fld>
            <a:endParaRPr lang="en-US" dirty="0"/>
          </a:p>
        </p:txBody>
      </p:sp>
      <p:pic>
        <p:nvPicPr>
          <p:cNvPr id="18434" name="Picture 2" descr="UI vs. UX Design: What's the Difference? | Cours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806" y="3670451"/>
            <a:ext cx="5393166" cy="282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60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User-Centered Design Approach</a:t>
            </a:r>
          </a:p>
        </p:txBody>
      </p:sp>
      <p:sp>
        <p:nvSpPr>
          <p:cNvPr id="3" name="Content Placeholder 2"/>
          <p:cNvSpPr>
            <a:spLocks noGrp="1"/>
          </p:cNvSpPr>
          <p:nvPr>
            <p:ph idx="1"/>
          </p:nvPr>
        </p:nvSpPr>
        <p:spPr/>
        <p:txBody>
          <a:bodyPr/>
          <a:lstStyle/>
          <a:p>
            <a:r>
              <a:rPr lang="en-US" dirty="0"/>
              <a:t>User research: gather data about users' needs, behaviors, and motivations through interviews, surveys, and observations</a:t>
            </a:r>
          </a:p>
          <a:p>
            <a:r>
              <a:rPr lang="en-US" dirty="0"/>
              <a:t>User personas: create fictional representations of users to help designers and developers understand their target audience</a:t>
            </a:r>
          </a:p>
          <a:p>
            <a:r>
              <a:rPr lang="en-US" dirty="0"/>
              <a:t>User journey mapping: visualize the user's experience across different touchpoints and identify pain points and opportunities for improvement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pic>
        <p:nvPicPr>
          <p:cNvPr id="19458" name="Picture 2" descr="A Guide to User-Centered Design | Reveal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71" t="11182" r="6201" b="26639"/>
          <a:stretch/>
        </p:blipFill>
        <p:spPr bwMode="auto">
          <a:xfrm>
            <a:off x="5159828" y="4887712"/>
            <a:ext cx="6913984"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41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 (UI) Design</a:t>
            </a:r>
          </a:p>
        </p:txBody>
      </p:sp>
      <p:sp>
        <p:nvSpPr>
          <p:cNvPr id="3" name="Content Placeholder 2"/>
          <p:cNvSpPr>
            <a:spLocks noGrp="1"/>
          </p:cNvSpPr>
          <p:nvPr>
            <p:ph idx="1"/>
          </p:nvPr>
        </p:nvSpPr>
        <p:spPr/>
        <p:txBody>
          <a:bodyPr/>
          <a:lstStyle/>
          <a:p>
            <a:r>
              <a:rPr lang="en-US" dirty="0"/>
              <a:t>UI design is the process of creating the visual elements of a product, such as buttons, forms, and navigation</a:t>
            </a:r>
          </a:p>
          <a:p>
            <a:r>
              <a:rPr lang="en-US" dirty="0"/>
              <a:t>Good UI design should be intuitive, consistent, and visually appealing</a:t>
            </a:r>
          </a:p>
          <a:p>
            <a:r>
              <a:rPr lang="en-US" dirty="0"/>
              <a:t>Design principles: simplicity, clarity, hierarchy, balance, contrast, color theory, typography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spTree>
    <p:extLst>
      <p:ext uri="{BB962C8B-B14F-4D97-AF65-F5344CB8AC3E}">
        <p14:creationId xmlns:p14="http://schemas.microsoft.com/office/powerpoint/2010/main" val="1660130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 Design principles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66</a:t>
            </a:fld>
            <a:endParaRPr lang="en-US" dirty="0"/>
          </a:p>
        </p:txBody>
      </p:sp>
      <p:pic>
        <p:nvPicPr>
          <p:cNvPr id="20482" name="Picture 2" descr="Graphic Design Principles: Shape Graphic Mastery"/>
          <p:cNvPicPr>
            <a:picLocks noChangeAspect="1" noChangeArrowheads="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10825"/>
          <a:stretch/>
        </p:blipFill>
        <p:spPr bwMode="auto">
          <a:xfrm>
            <a:off x="2038694" y="1751100"/>
            <a:ext cx="8096250" cy="382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91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A31D-8C02-42AC-A052-CEF535F0EA12}"/>
              </a:ext>
            </a:extLst>
          </p:cNvPr>
          <p:cNvSpPr>
            <a:spLocks noGrp="1"/>
          </p:cNvSpPr>
          <p:nvPr>
            <p:ph type="title"/>
          </p:nvPr>
        </p:nvSpPr>
        <p:spPr/>
        <p:txBody>
          <a:bodyPr/>
          <a:lstStyle/>
          <a:p>
            <a:r>
              <a:rPr lang="en-US" dirty="0"/>
              <a:t>User Flows and Wireframes</a:t>
            </a:r>
          </a:p>
        </p:txBody>
      </p:sp>
      <p:sp>
        <p:nvSpPr>
          <p:cNvPr id="3" name="Content Placeholder 2">
            <a:extLst>
              <a:ext uri="{FF2B5EF4-FFF2-40B4-BE49-F238E27FC236}">
                <a16:creationId xmlns:a16="http://schemas.microsoft.com/office/drawing/2014/main" id="{A5398F47-EF84-4ED1-9122-AB5B90AE5153}"/>
              </a:ext>
            </a:extLst>
          </p:cNvPr>
          <p:cNvSpPr>
            <a:spLocks noGrp="1"/>
          </p:cNvSpPr>
          <p:nvPr>
            <p:ph idx="1"/>
          </p:nvPr>
        </p:nvSpPr>
        <p:spPr/>
        <p:txBody>
          <a:bodyPr/>
          <a:lstStyle/>
          <a:p>
            <a:r>
              <a:rPr lang="en-US" dirty="0"/>
              <a:t>User flows</a:t>
            </a:r>
          </a:p>
          <a:p>
            <a:pPr lvl="1"/>
            <a:r>
              <a:rPr lang="en-US" dirty="0"/>
              <a:t>a visual representation of the steps a user takes to complete a task or goal</a:t>
            </a:r>
          </a:p>
          <a:p>
            <a:endParaRPr lang="en-US" dirty="0"/>
          </a:p>
        </p:txBody>
      </p:sp>
      <p:sp>
        <p:nvSpPr>
          <p:cNvPr id="4" name="Slide Number Placeholder 3">
            <a:extLst>
              <a:ext uri="{FF2B5EF4-FFF2-40B4-BE49-F238E27FC236}">
                <a16:creationId xmlns:a16="http://schemas.microsoft.com/office/drawing/2014/main" id="{33DFC9A6-1BA2-4334-9870-46C8165AF289}"/>
              </a:ext>
            </a:extLst>
          </p:cNvPr>
          <p:cNvSpPr>
            <a:spLocks noGrp="1"/>
          </p:cNvSpPr>
          <p:nvPr>
            <p:ph type="sldNum" sz="quarter" idx="12"/>
          </p:nvPr>
        </p:nvSpPr>
        <p:spPr/>
        <p:txBody>
          <a:bodyPr/>
          <a:lstStyle/>
          <a:p>
            <a:fld id="{B8DACC02-A2BD-4578-8E03-6D891060A695}" type="slidenum">
              <a:rPr lang="en-US" smtClean="0"/>
              <a:pPr/>
              <a:t>67</a:t>
            </a:fld>
            <a:endParaRPr lang="en-US" dirty="0"/>
          </a:p>
        </p:txBody>
      </p:sp>
      <p:pic>
        <p:nvPicPr>
          <p:cNvPr id="2050" name="Picture 2" descr="User flow is the new wireframe. An illustrated guide on the different… | by  Alexander Handley | UX Collective">
            <a:extLst>
              <a:ext uri="{FF2B5EF4-FFF2-40B4-BE49-F238E27FC236}">
                <a16:creationId xmlns:a16="http://schemas.microsoft.com/office/drawing/2014/main" id="{33541FDB-9D18-42D4-AC7B-FE03C6137E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269"/>
          <a:stretch/>
        </p:blipFill>
        <p:spPr bwMode="auto">
          <a:xfrm>
            <a:off x="1030906" y="2843783"/>
            <a:ext cx="10284006" cy="316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258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A31D-8C02-42AC-A052-CEF535F0EA12}"/>
              </a:ext>
            </a:extLst>
          </p:cNvPr>
          <p:cNvSpPr>
            <a:spLocks noGrp="1"/>
          </p:cNvSpPr>
          <p:nvPr>
            <p:ph type="title"/>
          </p:nvPr>
        </p:nvSpPr>
        <p:spPr/>
        <p:txBody>
          <a:bodyPr/>
          <a:lstStyle/>
          <a:p>
            <a:r>
              <a:rPr lang="en-US" dirty="0"/>
              <a:t>User Flows and Wireframes</a:t>
            </a:r>
          </a:p>
        </p:txBody>
      </p:sp>
      <p:sp>
        <p:nvSpPr>
          <p:cNvPr id="3" name="Content Placeholder 2">
            <a:extLst>
              <a:ext uri="{FF2B5EF4-FFF2-40B4-BE49-F238E27FC236}">
                <a16:creationId xmlns:a16="http://schemas.microsoft.com/office/drawing/2014/main" id="{A5398F47-EF84-4ED1-9122-AB5B90AE5153}"/>
              </a:ext>
            </a:extLst>
          </p:cNvPr>
          <p:cNvSpPr>
            <a:spLocks noGrp="1"/>
          </p:cNvSpPr>
          <p:nvPr>
            <p:ph idx="1"/>
          </p:nvPr>
        </p:nvSpPr>
        <p:spPr/>
        <p:txBody>
          <a:bodyPr/>
          <a:lstStyle/>
          <a:p>
            <a:r>
              <a:rPr lang="en-US" dirty="0"/>
              <a:t>Wireframes</a:t>
            </a:r>
          </a:p>
          <a:p>
            <a:pPr lvl="1"/>
            <a:r>
              <a:rPr lang="en-US" dirty="0"/>
              <a:t>a low-fidelity sketch of a product's layout and functionality</a:t>
            </a:r>
          </a:p>
          <a:p>
            <a:endParaRPr lang="en-US" dirty="0"/>
          </a:p>
        </p:txBody>
      </p:sp>
      <p:sp>
        <p:nvSpPr>
          <p:cNvPr id="4" name="Slide Number Placeholder 3">
            <a:extLst>
              <a:ext uri="{FF2B5EF4-FFF2-40B4-BE49-F238E27FC236}">
                <a16:creationId xmlns:a16="http://schemas.microsoft.com/office/drawing/2014/main" id="{33DFC9A6-1BA2-4334-9870-46C8165AF289}"/>
              </a:ext>
            </a:extLst>
          </p:cNvPr>
          <p:cNvSpPr>
            <a:spLocks noGrp="1"/>
          </p:cNvSpPr>
          <p:nvPr>
            <p:ph type="sldNum" sz="quarter" idx="12"/>
          </p:nvPr>
        </p:nvSpPr>
        <p:spPr/>
        <p:txBody>
          <a:bodyPr/>
          <a:lstStyle/>
          <a:p>
            <a:fld id="{B8DACC02-A2BD-4578-8E03-6D891060A695}" type="slidenum">
              <a:rPr lang="en-US" smtClean="0"/>
              <a:pPr/>
              <a:t>68</a:t>
            </a:fld>
            <a:endParaRPr lang="en-US" dirty="0"/>
          </a:p>
        </p:txBody>
      </p:sp>
      <p:pic>
        <p:nvPicPr>
          <p:cNvPr id="3074" name="Picture 2" descr="Wireframe in UX Design - A Beginner's Guide - GeeksforGeeks">
            <a:extLst>
              <a:ext uri="{FF2B5EF4-FFF2-40B4-BE49-F238E27FC236}">
                <a16:creationId xmlns:a16="http://schemas.microsoft.com/office/drawing/2014/main" id="{EA0F4344-1E8D-4332-9A57-0D8EEF7AE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607" y="2747963"/>
            <a:ext cx="969645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56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Architecture (IA)</a:t>
            </a:r>
          </a:p>
        </p:txBody>
      </p:sp>
      <p:sp>
        <p:nvSpPr>
          <p:cNvPr id="3" name="Content Placeholder 2"/>
          <p:cNvSpPr>
            <a:spLocks noGrp="1"/>
          </p:cNvSpPr>
          <p:nvPr>
            <p:ph idx="1"/>
          </p:nvPr>
        </p:nvSpPr>
        <p:spPr/>
        <p:txBody>
          <a:bodyPr/>
          <a:lstStyle/>
          <a:p>
            <a:r>
              <a:rPr lang="en-US" dirty="0"/>
              <a:t>IA is the process of organizing and structuring content in a way that makes it easy for users to find what they need</a:t>
            </a:r>
          </a:p>
          <a:p>
            <a:r>
              <a:rPr lang="en-US" dirty="0"/>
              <a:t>Good IA should have a clear hierarchy, logical navigation, and consistent labeling</a:t>
            </a:r>
          </a:p>
          <a:p>
            <a:r>
              <a:rPr lang="en-US" dirty="0"/>
              <a:t>Techniques: card sorting, site mapping, </a:t>
            </a:r>
            <a:r>
              <a:rPr lang="en-US" dirty="0" err="1"/>
              <a:t>wireframing</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69</a:t>
            </a:fld>
            <a:endParaRPr lang="en-US" dirty="0"/>
          </a:p>
        </p:txBody>
      </p:sp>
      <p:pic>
        <p:nvPicPr>
          <p:cNvPr id="22534" name="Picture 6" descr="Digital wireframes | Figma Communit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1" t="5884" r="6239" b="7977"/>
          <a:stretch/>
        </p:blipFill>
        <p:spPr bwMode="auto">
          <a:xfrm>
            <a:off x="5151422" y="3779925"/>
            <a:ext cx="5776111" cy="269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4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Success in Software Entrepreneurship</a:t>
            </a:r>
          </a:p>
        </p:txBody>
      </p:sp>
      <p:sp>
        <p:nvSpPr>
          <p:cNvPr id="3" name="Content Placeholder 2"/>
          <p:cNvSpPr>
            <a:spLocks noGrp="1"/>
          </p:cNvSpPr>
          <p:nvPr>
            <p:ph idx="1"/>
          </p:nvPr>
        </p:nvSpPr>
        <p:spPr/>
        <p:txBody>
          <a:bodyPr/>
          <a:lstStyle/>
          <a:p>
            <a:r>
              <a:rPr lang="en-US" dirty="0"/>
              <a:t>Ideation and design are crucial for software entrepreneurship success</a:t>
            </a:r>
          </a:p>
          <a:p>
            <a:r>
              <a:rPr lang="en-US" dirty="0"/>
              <a:t>They enable the creation of innovative and user-friendly software products/services</a:t>
            </a:r>
          </a:p>
          <a:p>
            <a:r>
              <a:rPr lang="en-US" dirty="0"/>
              <a:t>By combining ideation and design, software entrepreneurs can differentiate their products/services and gain a competitive edge in the market</a:t>
            </a:r>
          </a:p>
          <a:p>
            <a:r>
              <a:rPr lang="en-US" dirty="0"/>
              <a:t>Investing in ideation and design can lead to increased customer satisfaction, loyalty, and ultimately, business growth and success.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2423250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Architecture (IA)</a:t>
            </a:r>
          </a:p>
        </p:txBody>
      </p:sp>
      <p:sp>
        <p:nvSpPr>
          <p:cNvPr id="3" name="Content Placeholder 2"/>
          <p:cNvSpPr>
            <a:spLocks noGrp="1"/>
          </p:cNvSpPr>
          <p:nvPr>
            <p:ph idx="1"/>
          </p:nvPr>
        </p:nvSpPr>
        <p:spPr/>
        <p:txBody>
          <a:bodyPr>
            <a:normAutofit/>
          </a:bodyPr>
          <a:lstStyle/>
          <a:p>
            <a:r>
              <a:rPr lang="en-US" dirty="0"/>
              <a:t>Some key principles of IA include:</a:t>
            </a:r>
          </a:p>
          <a:p>
            <a:pPr lvl="1"/>
            <a:r>
              <a:rPr lang="en-US" dirty="0"/>
              <a:t>Consistency</a:t>
            </a:r>
          </a:p>
          <a:p>
            <a:pPr lvl="1"/>
            <a:r>
              <a:rPr lang="en-US" dirty="0"/>
              <a:t>Clarity</a:t>
            </a:r>
          </a:p>
          <a:p>
            <a:pPr lvl="1"/>
            <a:r>
              <a:rPr lang="en-US" dirty="0"/>
              <a:t>Hierarchy</a:t>
            </a:r>
          </a:p>
          <a:p>
            <a:pPr lvl="1"/>
            <a:r>
              <a:rPr lang="en-US" dirty="0"/>
              <a:t>Accessibility</a:t>
            </a:r>
          </a:p>
          <a:p>
            <a:pPr lvl="1"/>
            <a:r>
              <a:rPr lang="en-US" dirty="0"/>
              <a:t>Flexibility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70</a:t>
            </a:fld>
            <a:endParaRPr lang="en-US" dirty="0"/>
          </a:p>
        </p:txBody>
      </p:sp>
      <p:pic>
        <p:nvPicPr>
          <p:cNvPr id="4098" name="Picture 2" descr="What Is Information Architecture &amp; Why Does It Matter?">
            <a:extLst>
              <a:ext uri="{FF2B5EF4-FFF2-40B4-BE49-F238E27FC236}">
                <a16:creationId xmlns:a16="http://schemas.microsoft.com/office/drawing/2014/main" id="{B8FA8A80-1545-4D60-9BE5-10604A672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224" y="1866721"/>
            <a:ext cx="6191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68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Testing</a:t>
            </a:r>
          </a:p>
        </p:txBody>
      </p:sp>
      <p:sp>
        <p:nvSpPr>
          <p:cNvPr id="3" name="Content Placeholder 2"/>
          <p:cNvSpPr>
            <a:spLocks noGrp="1"/>
          </p:cNvSpPr>
          <p:nvPr>
            <p:ph idx="1"/>
          </p:nvPr>
        </p:nvSpPr>
        <p:spPr/>
        <p:txBody>
          <a:bodyPr/>
          <a:lstStyle/>
          <a:p>
            <a:r>
              <a:rPr lang="en-US" dirty="0"/>
              <a:t>Usability testing is the process of testing the product with real users to identify any usability issues or areas for improvement</a:t>
            </a:r>
          </a:p>
          <a:p>
            <a:r>
              <a:rPr lang="en-US" dirty="0"/>
              <a:t>Techniques: user testing, A/B testing, remote testing, guerilla testing</a:t>
            </a:r>
          </a:p>
          <a:p>
            <a:r>
              <a:rPr lang="en-US" dirty="0"/>
              <a:t>Goals: identify pain points, gather feedback, iterate and improve the design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71</a:t>
            </a:fld>
            <a:endParaRPr lang="en-US" dirty="0"/>
          </a:p>
        </p:txBody>
      </p:sp>
      <p:pic>
        <p:nvPicPr>
          <p:cNvPr id="5122" name="Picture 2" descr="What is Usability Testing? | Definition and Overview">
            <a:extLst>
              <a:ext uri="{FF2B5EF4-FFF2-40B4-BE49-F238E27FC236}">
                <a16:creationId xmlns:a16="http://schemas.microsoft.com/office/drawing/2014/main" id="{49529B87-9611-4CCC-AFD4-032A2D794B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3" t="27804" r="2720" b="16797"/>
          <a:stretch/>
        </p:blipFill>
        <p:spPr bwMode="auto">
          <a:xfrm>
            <a:off x="2185416" y="3689730"/>
            <a:ext cx="8769096" cy="266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940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and Inclusive Design</a:t>
            </a:r>
          </a:p>
        </p:txBody>
      </p:sp>
      <p:sp>
        <p:nvSpPr>
          <p:cNvPr id="3" name="Content Placeholder 2"/>
          <p:cNvSpPr>
            <a:spLocks noGrp="1"/>
          </p:cNvSpPr>
          <p:nvPr>
            <p:ph idx="1"/>
          </p:nvPr>
        </p:nvSpPr>
        <p:spPr/>
        <p:txBody>
          <a:bodyPr/>
          <a:lstStyle/>
          <a:p>
            <a:r>
              <a:rPr lang="en-US" dirty="0"/>
              <a:t>Accessibility refers to the design of products that are accessible to users with disabilities</a:t>
            </a:r>
          </a:p>
          <a:p>
            <a:r>
              <a:rPr lang="en-US" dirty="0"/>
              <a:t>Inclusive design means designing products that are accessible and usable by as many people as possible, regardless of their abilities, language, culture, or location</a:t>
            </a:r>
          </a:p>
          <a:p>
            <a:r>
              <a:rPr lang="en-US" dirty="0"/>
              <a:t>Techniques: WCAG 2.1 guidelines, color contrast, font sizes, screen reader compatibility, keyboard navigation</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3092796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and Responsive Design</a:t>
            </a:r>
          </a:p>
        </p:txBody>
      </p:sp>
      <p:sp>
        <p:nvSpPr>
          <p:cNvPr id="3" name="Content Placeholder 2"/>
          <p:cNvSpPr>
            <a:spLocks noGrp="1"/>
          </p:cNvSpPr>
          <p:nvPr>
            <p:ph idx="1"/>
          </p:nvPr>
        </p:nvSpPr>
        <p:spPr/>
        <p:txBody>
          <a:bodyPr/>
          <a:lstStyle/>
          <a:p>
            <a:r>
              <a:rPr lang="en-US" dirty="0"/>
              <a:t>Mobile design refers to the design of products for mobile devices, such as smartphones and tablets</a:t>
            </a:r>
          </a:p>
          <a:p>
            <a:r>
              <a:rPr lang="en-US" dirty="0"/>
              <a:t>Responsive design means designing products that adapt to different screen sizes and devices, without losing functionality or usability</a:t>
            </a:r>
          </a:p>
          <a:p>
            <a:r>
              <a:rPr lang="en-US" dirty="0"/>
              <a:t>Techniques: mobile-first design, responsive design frameworks, breakpoints, media queries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15636144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Proto.io - Getting Started Guides">
            <a:extLst>
              <a:ext uri="{FF2B5EF4-FFF2-40B4-BE49-F238E27FC236}">
                <a16:creationId xmlns:a16="http://schemas.microsoft.com/office/drawing/2014/main" id="{E2CE3040-EAFA-4FA2-A283-E04FC753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23" y="4874389"/>
            <a:ext cx="3019048" cy="951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xure | San Diego CA">
            <a:extLst>
              <a:ext uri="{FF2B5EF4-FFF2-40B4-BE49-F238E27FC236}">
                <a16:creationId xmlns:a16="http://schemas.microsoft.com/office/drawing/2014/main" id="{3F2AC690-2A59-45C8-86E3-68F3C7C3F3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09" b="37818"/>
          <a:stretch/>
        </p:blipFill>
        <p:spPr bwMode="auto">
          <a:xfrm>
            <a:off x="579266" y="4197433"/>
            <a:ext cx="2668036" cy="676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Design Tools and Software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74</a:t>
            </a:fld>
            <a:endParaRPr lang="en-US" dirty="0"/>
          </a:p>
        </p:txBody>
      </p:sp>
      <p:sp>
        <p:nvSpPr>
          <p:cNvPr id="6" name="Content Placeholder 5"/>
          <p:cNvSpPr>
            <a:spLocks noGrp="1"/>
          </p:cNvSpPr>
          <p:nvPr>
            <p:ph idx="1"/>
          </p:nvPr>
        </p:nvSpPr>
        <p:spPr>
          <a:xfrm>
            <a:off x="270616" y="1196568"/>
            <a:ext cx="11650767" cy="4746091"/>
          </a:xfrm>
        </p:spPr>
        <p:txBody>
          <a:bodyPr>
            <a:normAutofit/>
          </a:bodyPr>
          <a:lstStyle/>
          <a:p>
            <a:pPr marL="0" indent="0">
              <a:buNone/>
            </a:pPr>
            <a:r>
              <a:rPr lang="en-US" b="1" dirty="0"/>
              <a:t>         Development                                                                           Testing</a:t>
            </a:r>
          </a:p>
          <a:p>
            <a:endParaRPr lang="en-US" dirty="0"/>
          </a:p>
          <a:p>
            <a:endParaRPr lang="en-US" dirty="0"/>
          </a:p>
          <a:p>
            <a:endParaRPr lang="en-US" dirty="0"/>
          </a:p>
          <a:p>
            <a:endParaRPr lang="en-US" dirty="0"/>
          </a:p>
          <a:p>
            <a:endParaRPr lang="en-US" dirty="0"/>
          </a:p>
        </p:txBody>
      </p:sp>
      <p:pic>
        <p:nvPicPr>
          <p:cNvPr id="1026" name="Picture 2" descr="HR UserTesting Use Case Study | HR + UserTesting Success story">
            <a:extLst>
              <a:ext uri="{FF2B5EF4-FFF2-40B4-BE49-F238E27FC236}">
                <a16:creationId xmlns:a16="http://schemas.microsoft.com/office/drawing/2014/main" id="{31616747-B4B0-4649-9E65-12D99A0F85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328" y="1783334"/>
            <a:ext cx="2773680" cy="80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t paid to test - Website Usability Testing | User Testing by Trymata">
            <a:extLst>
              <a:ext uri="{FF2B5EF4-FFF2-40B4-BE49-F238E27FC236}">
                <a16:creationId xmlns:a16="http://schemas.microsoft.com/office/drawing/2014/main" id="{098750D2-853B-4069-9B43-C44336E57F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7190" y="2471571"/>
            <a:ext cx="2497956" cy="1308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ERLYTICS LAUNCHES NEW UX TESTING FEATURES: FAVORITE">
            <a:extLst>
              <a:ext uri="{FF2B5EF4-FFF2-40B4-BE49-F238E27FC236}">
                <a16:creationId xmlns:a16="http://schemas.microsoft.com/office/drawing/2014/main" id="{F718EF5B-A273-468D-A732-7726DAA304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7693" y="3779925"/>
            <a:ext cx="2725097" cy="8078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erZoom Closes Strategic Growth Investment from Thoma Bravo, Reaching $800  Million Valuation">
            <a:extLst>
              <a:ext uri="{FF2B5EF4-FFF2-40B4-BE49-F238E27FC236}">
                <a16:creationId xmlns:a16="http://schemas.microsoft.com/office/drawing/2014/main" id="{99325BA0-7D7A-46BC-8CAD-4E1367F6865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213" b="25642"/>
          <a:stretch/>
        </p:blipFill>
        <p:spPr bwMode="auto">
          <a:xfrm>
            <a:off x="8339328" y="4587760"/>
            <a:ext cx="3057144" cy="8024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lidity Vector Logo - (.SVG + .PNG) - SeekVectorLogo.Net">
            <a:extLst>
              <a:ext uri="{FF2B5EF4-FFF2-40B4-BE49-F238E27FC236}">
                <a16:creationId xmlns:a16="http://schemas.microsoft.com/office/drawing/2014/main" id="{B70F9681-39CF-4EA8-88D1-2C7896EF194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669" b="32806"/>
          <a:stretch/>
        </p:blipFill>
        <p:spPr bwMode="auto">
          <a:xfrm>
            <a:off x="8417693" y="5598500"/>
            <a:ext cx="3140202" cy="7244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ketch · Design, collaborate, prototype and handoff">
            <a:extLst>
              <a:ext uri="{FF2B5EF4-FFF2-40B4-BE49-F238E27FC236}">
                <a16:creationId xmlns:a16="http://schemas.microsoft.com/office/drawing/2014/main" id="{C3D6E88F-3821-4FBD-8465-144C49D3FA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591" y="1478017"/>
            <a:ext cx="2831847" cy="8528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dobe XD Review, Pricing &amp; Features | SoftwarePundit">
            <a:extLst>
              <a:ext uri="{FF2B5EF4-FFF2-40B4-BE49-F238E27FC236}">
                <a16:creationId xmlns:a16="http://schemas.microsoft.com/office/drawing/2014/main" id="{49178978-35E6-4706-9549-5C4D7E77A70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3987" y="2063362"/>
            <a:ext cx="3099578" cy="111584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nVision design collaboration services shutdown | Inside Design Blog">
            <a:extLst>
              <a:ext uri="{FF2B5EF4-FFF2-40B4-BE49-F238E27FC236}">
                <a16:creationId xmlns:a16="http://schemas.microsoft.com/office/drawing/2014/main" id="{690E5140-8861-4BF4-8590-0F8B67616D6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244" t="34000" r="6889" b="33103"/>
          <a:stretch/>
        </p:blipFill>
        <p:spPr bwMode="auto">
          <a:xfrm>
            <a:off x="432423" y="3119932"/>
            <a:ext cx="2878015" cy="107750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linto – Store">
            <a:extLst>
              <a:ext uri="{FF2B5EF4-FFF2-40B4-BE49-F238E27FC236}">
                <a16:creationId xmlns:a16="http://schemas.microsoft.com/office/drawing/2014/main" id="{E76574F6-0E49-4008-BD85-40564E0D7A1A}"/>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507" t="28945" r="14454" b="30780"/>
          <a:stretch/>
        </p:blipFill>
        <p:spPr bwMode="auto">
          <a:xfrm>
            <a:off x="692405" y="5752744"/>
            <a:ext cx="2441758" cy="74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Understanding the Problem</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151083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Step in Software Entrepreneurship</a:t>
            </a:r>
          </a:p>
        </p:txBody>
      </p:sp>
      <p:sp>
        <p:nvSpPr>
          <p:cNvPr id="3" name="Content Placeholder 2"/>
          <p:cNvSpPr>
            <a:spLocks noGrp="1"/>
          </p:cNvSpPr>
          <p:nvPr>
            <p:ph idx="1"/>
          </p:nvPr>
        </p:nvSpPr>
        <p:spPr/>
        <p:txBody>
          <a:bodyPr/>
          <a:lstStyle/>
          <a:p>
            <a:r>
              <a:rPr lang="en-US" dirty="0"/>
              <a:t>Understanding the problem is the first step in software entrepreneurship</a:t>
            </a:r>
          </a:p>
          <a:p>
            <a:r>
              <a:rPr lang="en-US" dirty="0"/>
              <a:t>It involves identifying pain points and opportunities in the market</a:t>
            </a:r>
          </a:p>
          <a:p>
            <a:r>
              <a:rPr lang="en-US" dirty="0"/>
              <a:t>And understanding the user's needs and problems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3626856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1718</TotalTime>
  <Words>3653</Words>
  <Application>Microsoft Office PowerPoint</Application>
  <PresentationFormat>Widescreen</PresentationFormat>
  <Paragraphs>411</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Calibri Light</vt:lpstr>
      <vt:lpstr>Candara</vt:lpstr>
      <vt:lpstr>Office Theme</vt:lpstr>
      <vt:lpstr>Ideation and Design</vt:lpstr>
      <vt:lpstr>Outline</vt:lpstr>
      <vt:lpstr>Overview</vt:lpstr>
      <vt:lpstr>Why are they important?</vt:lpstr>
      <vt:lpstr>Ideation</vt:lpstr>
      <vt:lpstr>Design</vt:lpstr>
      <vt:lpstr>Driving Success in Software Entrepreneurship</vt:lpstr>
      <vt:lpstr>Understanding the Problem</vt:lpstr>
      <vt:lpstr>The First Step in Software Entrepreneurship</vt:lpstr>
      <vt:lpstr>Identifying Pain Points and Opportunities</vt:lpstr>
      <vt:lpstr>Identifying Pain Points and Opportunities</vt:lpstr>
      <vt:lpstr>Identifying Pain Points and Opportunities</vt:lpstr>
      <vt:lpstr>Identifying Pain Points and Opportunities</vt:lpstr>
      <vt:lpstr>Market Segmentation</vt:lpstr>
      <vt:lpstr>Market Segmentation</vt:lpstr>
      <vt:lpstr>Market Segmentation</vt:lpstr>
      <vt:lpstr>Market Segmentation</vt:lpstr>
      <vt:lpstr>Market Segmentation</vt:lpstr>
      <vt:lpstr>Market Positioning</vt:lpstr>
      <vt:lpstr>Market Positioning</vt:lpstr>
      <vt:lpstr>Market Positioning</vt:lpstr>
      <vt:lpstr>Market Positioning</vt:lpstr>
      <vt:lpstr>From Positioning to Communication</vt:lpstr>
      <vt:lpstr>Understanding User Needs and Problems</vt:lpstr>
      <vt:lpstr>PowerPoint Presentation</vt:lpstr>
      <vt:lpstr>PowerPoint Presentation</vt:lpstr>
      <vt:lpstr>PowerPoint Presentation</vt:lpstr>
      <vt:lpstr>PowerPoint Presentation</vt:lpstr>
      <vt:lpstr>Methods for Understanding Users</vt:lpstr>
      <vt:lpstr>Case Study: Airbnb</vt:lpstr>
      <vt:lpstr>The Importance of Understanding the Problem</vt:lpstr>
      <vt:lpstr>Techniques for Generating Ideas</vt:lpstr>
      <vt:lpstr>Techniques for Generating Ideas</vt:lpstr>
      <vt:lpstr>Brainstorming</vt:lpstr>
      <vt:lpstr>Brainstorming</vt:lpstr>
      <vt:lpstr>Brainstorming</vt:lpstr>
      <vt:lpstr>Brainstorming</vt:lpstr>
      <vt:lpstr>Mind Mapping</vt:lpstr>
      <vt:lpstr>PowerPoint Presentation</vt:lpstr>
      <vt:lpstr>Mind Mapping</vt:lpstr>
      <vt:lpstr>Mind Mapping</vt:lpstr>
      <vt:lpstr>Reverse Engineering</vt:lpstr>
      <vt:lpstr>Reverse Engineering</vt:lpstr>
      <vt:lpstr>Design sprints</vt:lpstr>
      <vt:lpstr>Design sprints</vt:lpstr>
      <vt:lpstr>Design sprints</vt:lpstr>
      <vt:lpstr>Starbursting</vt:lpstr>
      <vt:lpstr>PowerPoint Presentation</vt:lpstr>
      <vt:lpstr>SCAMPER</vt:lpstr>
      <vt:lpstr>PowerPoint Presentation</vt:lpstr>
      <vt:lpstr>SCAMPER</vt:lpstr>
      <vt:lpstr>SCAMPER</vt:lpstr>
      <vt:lpstr>Examples of Idea Generation Techniques</vt:lpstr>
      <vt:lpstr>Design Thinking</vt:lpstr>
      <vt:lpstr>Design Thinking: A Problem-Solving Approach</vt:lpstr>
      <vt:lpstr>Empathize: Understanding User Needs</vt:lpstr>
      <vt:lpstr>Define: Defining the Problem</vt:lpstr>
      <vt:lpstr>Ideate: Generating Ideas</vt:lpstr>
      <vt:lpstr>Prototype: Creating a Tangible Representation</vt:lpstr>
      <vt:lpstr>Test: Gathering Feedback and Refining the Solution</vt:lpstr>
      <vt:lpstr>Iterate: Refining the Solution</vt:lpstr>
      <vt:lpstr>User Experience (UX) Design</vt:lpstr>
      <vt:lpstr>Creating Products That Delight and Engage Users</vt:lpstr>
      <vt:lpstr>User-Centered Design Approach</vt:lpstr>
      <vt:lpstr>User Interface (UI) Design</vt:lpstr>
      <vt:lpstr>Graphic Design principles</vt:lpstr>
      <vt:lpstr>User Flows and Wireframes</vt:lpstr>
      <vt:lpstr>User Flows and Wireframes</vt:lpstr>
      <vt:lpstr>Information Architecture (IA)</vt:lpstr>
      <vt:lpstr>Information Architecture (IA)</vt:lpstr>
      <vt:lpstr>Usability Testing</vt:lpstr>
      <vt:lpstr>Accessibility and Inclusive Design</vt:lpstr>
      <vt:lpstr>Mobile and Responsive Design</vt:lpstr>
      <vt:lpstr>Design Tools and Software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Prof. Mamdouh Alenezi</cp:lastModifiedBy>
  <cp:revision>216</cp:revision>
  <cp:lastPrinted>2021-10-18T07:27:50Z</cp:lastPrinted>
  <dcterms:created xsi:type="dcterms:W3CDTF">2021-10-12T10:09:12Z</dcterms:created>
  <dcterms:modified xsi:type="dcterms:W3CDTF">2024-02-07T05:37:35Z</dcterms:modified>
</cp:coreProperties>
</file>